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76" r:id="rId2"/>
    <p:sldId id="277" r:id="rId3"/>
    <p:sldId id="293" r:id="rId4"/>
    <p:sldId id="296" r:id="rId5"/>
    <p:sldId id="297" r:id="rId6"/>
    <p:sldId id="298" r:id="rId7"/>
    <p:sldId id="292" r:id="rId8"/>
    <p:sldId id="299" r:id="rId9"/>
    <p:sldId id="300" r:id="rId10"/>
    <p:sldId id="301" r:id="rId11"/>
    <p:sldId id="261" r:id="rId12"/>
    <p:sldId id="303" r:id="rId13"/>
    <p:sldId id="304" r:id="rId14"/>
    <p:sldId id="307" r:id="rId15"/>
    <p:sldId id="306" r:id="rId16"/>
    <p:sldId id="305" r:id="rId17"/>
    <p:sldId id="308" r:id="rId18"/>
    <p:sldId id="309" r:id="rId19"/>
    <p:sldId id="310" r:id="rId20"/>
    <p:sldId id="311" r:id="rId21"/>
    <p:sldId id="312" r:id="rId22"/>
    <p:sldId id="313" r:id="rId23"/>
    <p:sldId id="302" r:id="rId24"/>
    <p:sldId id="315" r:id="rId25"/>
    <p:sldId id="316" r:id="rId26"/>
    <p:sldId id="317" r:id="rId27"/>
    <p:sldId id="318" r:id="rId28"/>
    <p:sldId id="320" r:id="rId29"/>
    <p:sldId id="319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C3300"/>
    <a:srgbClr val="000099"/>
    <a:srgbClr val="003300"/>
    <a:srgbClr val="00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286" autoAdjust="0"/>
    <p:restoredTop sz="94660"/>
  </p:normalViewPr>
  <p:slideViewPr>
    <p:cSldViewPr>
      <p:cViewPr>
        <p:scale>
          <a:sx n="80" d="100"/>
          <a:sy n="80" d="100"/>
        </p:scale>
        <p:origin x="-888" y="77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060B92-86FA-482D-A13C-342987AEC905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590AD0-8BC4-476F-B736-725B3383D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9061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338BB-4101-408E-B27B-C4F411AB9E81}" type="datetimeFigureOut">
              <a:rPr lang="ru-RU" smtClean="0"/>
              <a:pPr/>
              <a:t>27.04.2021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4B7B6-3AC2-4C60-8B84-A76D8067AA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hyperlink" Target="https://ksu.oes.kz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google.ru/intl/ru/chrome/?brand=IXYC&amp;gclid=CjwKCAiAzNj9BRBDEiwAPsL0d-ba0Ubqa9COzHdkBXYDsH6V4lHdRLS57wTujxSzpjs9GX1hWLddFxoCQd0QAvD_BwE&amp;gclsrc=aw.ds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chrome.google.com/webstore/detail/oes-proctoring-system/gkihmdkemmjchaccfmibdddlkklfocbn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ksu.oes.kz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ksu.oes.kz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platonus.ksu.edu.kz/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cab.ksu.edu.kz/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3357554" y="2357430"/>
            <a:ext cx="578644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3000" b="1" dirty="0" smtClean="0">
                <a:solidFill>
                  <a:srgbClr val="C00000"/>
                </a:solidFill>
              </a:rPr>
              <a:t>Организация и проведение весенней сессии 2021</a:t>
            </a:r>
          </a:p>
          <a:p>
            <a:pPr algn="r"/>
            <a:r>
              <a:rPr lang="ru-RU" sz="2400" b="1" dirty="0" smtClean="0">
                <a:solidFill>
                  <a:srgbClr val="005392"/>
                </a:solidFill>
              </a:rPr>
              <a:t>(</a:t>
            </a:r>
            <a:r>
              <a:rPr lang="ru-RU" sz="2400" b="1" dirty="0" err="1" smtClean="0">
                <a:solidFill>
                  <a:srgbClr val="005392"/>
                </a:solidFill>
              </a:rPr>
              <a:t>Бакалавриат</a:t>
            </a:r>
            <a:r>
              <a:rPr lang="ru-RU" sz="2400" b="1" dirty="0" smtClean="0">
                <a:solidFill>
                  <a:srgbClr val="005392"/>
                </a:solidFill>
              </a:rPr>
              <a:t>, дистанционное отделение)</a:t>
            </a:r>
          </a:p>
          <a:p>
            <a:pPr algn="r"/>
            <a:r>
              <a:rPr lang="ru-RU" altLang="ko-KR" sz="2400" b="1" dirty="0" smtClean="0">
                <a:solidFill>
                  <a:srgbClr val="005392"/>
                </a:solidFill>
                <a:latin typeface="Arial" charset="0"/>
                <a:cs typeface="Arial" charset="0"/>
              </a:rPr>
              <a:t>+</a:t>
            </a:r>
          </a:p>
          <a:p>
            <a:pPr algn="r"/>
            <a:r>
              <a:rPr lang="ru-RU" altLang="ko-KR" sz="2400" b="1" dirty="0" smtClean="0">
                <a:solidFill>
                  <a:srgbClr val="005392"/>
                </a:solidFill>
                <a:latin typeface="Arial" charset="0"/>
                <a:cs typeface="Arial" charset="0"/>
              </a:rPr>
              <a:t>Магистратура</a:t>
            </a:r>
            <a:endParaRPr lang="en-US" altLang="ko-KR" sz="2400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4282" y="214290"/>
            <a:ext cx="864399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1400" b="1" dirty="0" smtClean="0">
                <a:solidFill>
                  <a:schemeClr val="bg1"/>
                </a:solidFill>
                <a:latin typeface="Malgun Gothic" pitchFamily="34" charset="-127"/>
              </a:rPr>
              <a:t>АХМЕТ БАЙТҰРСЫНОВ АТЫНДАҒЫ ҚОСТАНАЙ ӨҢІРЛІК УНИВЕРСИТЕТІ</a:t>
            </a:r>
            <a:endParaRPr lang="ru-RU" altLang="ru-RU" sz="1400" b="1" dirty="0">
              <a:solidFill>
                <a:schemeClr val="bg1"/>
              </a:solidFill>
              <a:latin typeface="Malgun Gothic" pitchFamily="34" charset="-127"/>
            </a:endParaRP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0" y="642918"/>
            <a:ext cx="9144000" cy="288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1400" b="1" dirty="0" smtClean="0">
                <a:solidFill>
                  <a:schemeClr val="bg1"/>
                </a:solidFill>
                <a:latin typeface="Malgun Gothic" pitchFamily="34" charset="-127"/>
              </a:rPr>
              <a:t>КОСТАНАЙСКИЙ </a:t>
            </a:r>
            <a:r>
              <a:rPr lang="kk-KZ" altLang="ru-RU" sz="1400" b="1" dirty="0" smtClean="0">
                <a:solidFill>
                  <a:schemeClr val="bg1"/>
                </a:solidFill>
                <a:latin typeface="Malgun Gothic" pitchFamily="34" charset="-127"/>
              </a:rPr>
              <a:t>РЕГИОНАЛЬНЫЙ </a:t>
            </a:r>
            <a:r>
              <a:rPr lang="ru-RU" altLang="ru-RU" sz="1400" b="1" dirty="0" smtClean="0">
                <a:solidFill>
                  <a:schemeClr val="bg1"/>
                </a:solidFill>
                <a:latin typeface="Malgun Gothic" pitchFamily="34" charset="-127"/>
              </a:rPr>
              <a:t>УНИВЕРСИТЕТ ИМЕНИ А. БАЙТУРСЫНОВА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785786" y="571480"/>
            <a:ext cx="750099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C:\Users\Олеся Викторовна\Desktop\IMG_129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430" t="5769" r="21617" b="12740"/>
          <a:stretch/>
        </p:blipFill>
        <p:spPr bwMode="auto">
          <a:xfrm>
            <a:off x="1709104" y="4066471"/>
            <a:ext cx="1863525" cy="1650677"/>
          </a:xfrm>
          <a:prstGeom prst="ellipse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2786018" y="5214950"/>
            <a:ext cx="6357982" cy="50009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26.04.2021 Ведущий: </a:t>
            </a:r>
            <a:r>
              <a:rPr kumimoji="0" lang="ru-RU" sz="1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Божевольная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Н.В.,  зам.директора ИДОиПР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Студент Компьютером Телефоном Наушниками Рабочем Столе — Стоковое ...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646"/>
          <a:stretch/>
        </p:blipFill>
        <p:spPr bwMode="auto">
          <a:xfrm flipH="1">
            <a:off x="250942" y="1700808"/>
            <a:ext cx="2424334" cy="1714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-222" y="476672"/>
            <a:ext cx="9144000" cy="4476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0" rIns="91440" bIns="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Если устный экзамен </a:t>
            </a:r>
            <a:r>
              <a:rPr lang="ru-RU" sz="2000" b="1" dirty="0" smtClean="0">
                <a:solidFill>
                  <a:schemeClr val="bg1"/>
                </a:solidFill>
              </a:rPr>
              <a:t>в </a:t>
            </a:r>
            <a:r>
              <a:rPr lang="ru-RU" sz="2000" b="1" dirty="0">
                <a:solidFill>
                  <a:schemeClr val="bg1"/>
                </a:solidFill>
              </a:rPr>
              <a:t>режиме </a:t>
            </a:r>
            <a:r>
              <a:rPr lang="ru-RU" sz="2000" b="1" dirty="0" err="1" smtClean="0">
                <a:solidFill>
                  <a:schemeClr val="bg1"/>
                </a:solidFill>
              </a:rPr>
              <a:t>он-лайн</a:t>
            </a:r>
            <a:r>
              <a:rPr lang="ru-RU" sz="2000" b="1" dirty="0" smtClean="0">
                <a:solidFill>
                  <a:schemeClr val="bg1"/>
                </a:solidFill>
              </a:rPr>
              <a:t>: УЭ </a:t>
            </a:r>
            <a:r>
              <a:rPr lang="en-US" sz="2000" b="1" dirty="0" smtClean="0">
                <a:solidFill>
                  <a:schemeClr val="bg1"/>
                </a:solidFill>
              </a:rPr>
              <a:t>Zoom </a:t>
            </a:r>
            <a:r>
              <a:rPr lang="ru-RU" sz="2000" b="1" dirty="0" smtClean="0">
                <a:solidFill>
                  <a:schemeClr val="bg1"/>
                </a:solidFill>
              </a:rPr>
              <a:t>или УЭ </a:t>
            </a:r>
            <a:r>
              <a:rPr lang="en-US" sz="2000" b="1" dirty="0" smtClean="0">
                <a:solidFill>
                  <a:schemeClr val="bg1"/>
                </a:solidFill>
              </a:rPr>
              <a:t>BBB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86050" y="1300002"/>
            <a:ext cx="42862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rgbClr val="002060"/>
                </a:solidFill>
              </a:rPr>
              <a:t>Студент: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Заходит на указанную в расписании экзаменов платформу:</a:t>
            </a:r>
          </a:p>
          <a:p>
            <a:pPr marL="342900" indent="-342900">
              <a:buAutoNum type="arabicPeriod"/>
            </a:pPr>
            <a:r>
              <a:rPr lang="ru-RU" dirty="0" smtClean="0"/>
              <a:t>Если экзамен </a:t>
            </a:r>
            <a:r>
              <a:rPr lang="en-US" dirty="0" smtClean="0"/>
              <a:t>Zoom</a:t>
            </a:r>
            <a:r>
              <a:rPr lang="ru-RU" dirty="0" smtClean="0"/>
              <a:t>, то ссылка на конференцию </a:t>
            </a:r>
            <a:r>
              <a:rPr lang="en-US" dirty="0" smtClean="0"/>
              <a:t>Zoom </a:t>
            </a:r>
            <a:r>
              <a:rPr lang="ru-RU" dirty="0" smtClean="0"/>
              <a:t>либо идентификатор и код конференции указаны в прямо в расписании экзаменов.  </a:t>
            </a:r>
          </a:p>
        </p:txBody>
      </p:sp>
      <p:sp>
        <p:nvSpPr>
          <p:cNvPr id="9" name="AutoShape 2" descr="КГУ им.А.Байтурсынова Декана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5" descr="Сервис онлайн-собраний Zoom подорожал в 2 раза | Компьютерра"/>
          <p:cNvPicPr>
            <a:picLocks noChangeAspect="1" noChangeArrowheads="1"/>
          </p:cNvPicPr>
          <p:nvPr/>
        </p:nvPicPr>
        <p:blipFill>
          <a:blip r:embed="rId3" cstate="print"/>
          <a:srcRect l="21042" t="7014" r="20841" b="34869"/>
          <a:stretch>
            <a:fillRect/>
          </a:stretch>
        </p:blipFill>
        <p:spPr bwMode="auto">
          <a:xfrm>
            <a:off x="108066" y="1343618"/>
            <a:ext cx="673775" cy="673775"/>
          </a:xfrm>
          <a:prstGeom prst="ellipse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 l="12780" t="11112" r="8333" b="8888"/>
          <a:stretch>
            <a:fillRect/>
          </a:stretch>
        </p:blipFill>
        <p:spPr bwMode="auto">
          <a:xfrm>
            <a:off x="1965454" y="1272180"/>
            <a:ext cx="785818" cy="74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357158" y="3857628"/>
            <a:ext cx="64294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dirty="0" smtClean="0"/>
              <a:t>2. Ссылка на ВВВ находится в учебном курсе </a:t>
            </a:r>
            <a:r>
              <a:rPr lang="en-US" dirty="0" smtClean="0"/>
              <a:t>Moodle.</a:t>
            </a:r>
            <a:endParaRPr lang="ru-RU" dirty="0" smtClean="0"/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Во время экзамена: </a:t>
            </a:r>
            <a:r>
              <a:rPr lang="ru-RU" dirty="0" smtClean="0"/>
              <a:t>студент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получает номер билета; готовится к сдаче; отвечает; получает оценку ответа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После сдачи экзамена: </a:t>
            </a:r>
            <a:r>
              <a:rPr lang="ru-RU" dirty="0" smtClean="0"/>
              <a:t>имеет право на апелляцию в течение суток после завершения экзамена; при апелляции рассматривается запись проведения экзамена.</a:t>
            </a:r>
          </a:p>
          <a:p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6643702" y="1285860"/>
            <a:ext cx="2185991" cy="3052780"/>
            <a:chOff x="6643702" y="1214422"/>
            <a:chExt cx="2185991" cy="305278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5"/>
            <a:srcRect l="31018" t="42548" r="56959" b="18750"/>
            <a:stretch>
              <a:fillRect/>
            </a:stretch>
          </p:blipFill>
          <p:spPr bwMode="auto">
            <a:xfrm>
              <a:off x="7143768" y="1214422"/>
              <a:ext cx="1685925" cy="3052780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</p:pic>
        <p:cxnSp>
          <p:nvCxnSpPr>
            <p:cNvPr id="13" name="Прямая со стрелкой 12"/>
            <p:cNvCxnSpPr/>
            <p:nvPr/>
          </p:nvCxnSpPr>
          <p:spPr>
            <a:xfrm>
              <a:off x="6643702" y="2214554"/>
              <a:ext cx="500066" cy="1588"/>
            </a:xfrm>
            <a:prstGeom prst="straightConnector1">
              <a:avLst/>
            </a:prstGeom>
            <a:ln w="349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>
              <a:off x="6643702" y="2714620"/>
              <a:ext cx="500066" cy="1588"/>
            </a:xfrm>
            <a:prstGeom prst="straightConnector1">
              <a:avLst/>
            </a:prstGeom>
            <a:ln w="349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397656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357166"/>
            <a:ext cx="9148753" cy="51911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Если экзамен в форме КТ 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Moodle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или </a:t>
            </a:r>
            <a:r>
              <a:rPr lang="ru-RU" sz="2000" b="1" dirty="0" smtClean="0">
                <a:solidFill>
                  <a:schemeClr val="bg1"/>
                </a:solidFill>
              </a:rPr>
              <a:t>КТ  </a:t>
            </a:r>
            <a:r>
              <a:rPr lang="en-US" sz="2000" b="1" dirty="0" err="1" smtClean="0">
                <a:solidFill>
                  <a:schemeClr val="bg1"/>
                </a:solidFill>
              </a:rPr>
              <a:t>Platonus</a:t>
            </a: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928670"/>
            <a:ext cx="850112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 smtClean="0">
                <a:solidFill>
                  <a:srgbClr val="002060"/>
                </a:solidFill>
              </a:rPr>
              <a:t>Студент: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ru-RU" sz="1600" b="1" dirty="0" smtClean="0"/>
              <a:t>Согласно </a:t>
            </a:r>
            <a:r>
              <a:rPr lang="ru-RU" sz="1600" b="1" dirty="0"/>
              <a:t>расписанию </a:t>
            </a:r>
            <a:r>
              <a:rPr lang="ru-RU" sz="1400" b="1" dirty="0" smtClean="0"/>
              <a:t>студент заходит на сайт </a:t>
            </a:r>
            <a:r>
              <a:rPr lang="ru-RU" sz="1400" b="1" dirty="0" err="1" smtClean="0"/>
              <a:t>прокторинга</a:t>
            </a:r>
            <a:r>
              <a:rPr lang="ru-RU" sz="1400" b="1" dirty="0" smtClean="0"/>
              <a:t> </a:t>
            </a:r>
            <a:r>
              <a:rPr lang="en-US" sz="1400" b="1" dirty="0" smtClean="0">
                <a:solidFill>
                  <a:schemeClr val="tx2"/>
                </a:solidFill>
                <a:hlinkClick r:id="rId2"/>
              </a:rPr>
              <a:t>https://ksu.oes.kz/</a:t>
            </a:r>
            <a:endParaRPr lang="ru-RU" sz="1400" b="1" dirty="0" smtClean="0">
              <a:solidFill>
                <a:schemeClr val="tx2"/>
              </a:solidFill>
            </a:endParaRPr>
          </a:p>
          <a:p>
            <a:pPr marL="342900" indent="-342900">
              <a:buAutoNum type="arabicPeriod"/>
            </a:pPr>
            <a:r>
              <a:rPr lang="ru-RU" sz="1600" b="1" dirty="0" smtClean="0"/>
              <a:t>На сайте </a:t>
            </a:r>
            <a:r>
              <a:rPr lang="ru-RU" sz="1600" b="1" dirty="0" err="1" smtClean="0"/>
              <a:t>Прокторинга</a:t>
            </a:r>
            <a:r>
              <a:rPr lang="ru-RU" sz="1600" b="1" dirty="0" smtClean="0"/>
              <a:t> </a:t>
            </a:r>
            <a:r>
              <a:rPr lang="ru-RU" sz="1400" dirty="0" smtClean="0"/>
              <a:t>выбирает систему </a:t>
            </a:r>
            <a:r>
              <a:rPr lang="en-US" sz="1400" dirty="0" smtClean="0"/>
              <a:t>Moodle</a:t>
            </a:r>
            <a:r>
              <a:rPr lang="ru-RU" sz="1400" dirty="0" smtClean="0"/>
              <a:t> или </a:t>
            </a:r>
            <a:r>
              <a:rPr lang="en-US" sz="1400" dirty="0" err="1" smtClean="0"/>
              <a:t>Platonus</a:t>
            </a:r>
            <a:r>
              <a:rPr lang="en-US" sz="1400" dirty="0" smtClean="0"/>
              <a:t> </a:t>
            </a:r>
            <a:r>
              <a:rPr lang="ru-RU" sz="1400" dirty="0" smtClean="0"/>
              <a:t>и вводит логин и пароль от соответствующей системы </a:t>
            </a:r>
            <a:r>
              <a:rPr lang="en-US" sz="1400" dirty="0" smtClean="0"/>
              <a:t>(</a:t>
            </a:r>
            <a:r>
              <a:rPr lang="ru-RU" sz="1400" dirty="0" smtClean="0"/>
              <a:t>в </a:t>
            </a:r>
            <a:r>
              <a:rPr lang="ru-RU" sz="1400" dirty="0" err="1" smtClean="0"/>
              <a:t>зависимотсти</a:t>
            </a:r>
            <a:r>
              <a:rPr lang="ru-RU" sz="1400" dirty="0" smtClean="0"/>
              <a:t> от того, в какой системе экзамен по расписанию)</a:t>
            </a:r>
          </a:p>
          <a:p>
            <a:pPr marL="342900" indent="-342900">
              <a:buFontTx/>
              <a:buAutoNum type="arabicPeriod"/>
            </a:pPr>
            <a:r>
              <a:rPr lang="en-US" sz="1400" b="1" dirty="0" smtClean="0"/>
              <a:t>3. </a:t>
            </a:r>
            <a:r>
              <a:rPr lang="ru-RU" sz="1400" b="1" dirty="0" smtClean="0"/>
              <a:t>Подключается к системе </a:t>
            </a:r>
            <a:r>
              <a:rPr lang="ru-RU" sz="1400" b="1" dirty="0" err="1" smtClean="0"/>
              <a:t>прокторинга</a:t>
            </a:r>
            <a:r>
              <a:rPr lang="ru-RU" sz="1400" b="1" dirty="0" smtClean="0"/>
              <a:t>, </a:t>
            </a:r>
            <a:r>
              <a:rPr lang="ru-RU" sz="1400" dirty="0" smtClean="0"/>
              <a:t>затем автоматически перенаправляется в ту систему, которую выбрал (</a:t>
            </a:r>
            <a:r>
              <a:rPr lang="en-US" sz="1400" dirty="0" smtClean="0"/>
              <a:t>Moodle </a:t>
            </a:r>
            <a:r>
              <a:rPr lang="ru-RU" sz="1400" dirty="0" smtClean="0"/>
              <a:t>или </a:t>
            </a:r>
            <a:r>
              <a:rPr lang="en-US" sz="1400" dirty="0" err="1" smtClean="0"/>
              <a:t>Platonus</a:t>
            </a:r>
            <a:r>
              <a:rPr lang="en-US" sz="1400" dirty="0" smtClean="0"/>
              <a:t>)</a:t>
            </a:r>
            <a:r>
              <a:rPr lang="ru-RU" sz="1400" dirty="0" smtClean="0"/>
              <a:t>. Далее студент заходит на дисциплину и проходит тестирование</a:t>
            </a:r>
            <a:r>
              <a:rPr lang="en-US" sz="1400" dirty="0" smtClean="0"/>
              <a:t>.</a:t>
            </a:r>
            <a:r>
              <a:rPr lang="ru-RU" sz="1400" dirty="0" smtClean="0"/>
              <a:t> Знакомится с результатом. В случае несогласия имеет право на Апелляцию.</a:t>
            </a:r>
            <a:endParaRPr lang="ru-RU" sz="1400" dirty="0" smtClean="0">
              <a:solidFill>
                <a:srgbClr val="002060"/>
              </a:solidFill>
            </a:endParaRPr>
          </a:p>
        </p:txBody>
      </p:sp>
      <p:sp>
        <p:nvSpPr>
          <p:cNvPr id="9" name="AutoShape 2" descr="КГУ им.А.Байтурсынова Декана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928934"/>
            <a:ext cx="3286148" cy="2000264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5426" t="33536" r="49609" b="58107"/>
          <a:stretch>
            <a:fillRect/>
          </a:stretch>
        </p:blipFill>
        <p:spPr bwMode="auto">
          <a:xfrm>
            <a:off x="642910" y="3143248"/>
            <a:ext cx="307183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 l="25430" t="60927" r="58839" b="28177"/>
          <a:stretch>
            <a:fillRect/>
          </a:stretch>
        </p:blipFill>
        <p:spPr bwMode="auto">
          <a:xfrm>
            <a:off x="714348" y="4000504"/>
            <a:ext cx="192882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714348" y="5429264"/>
            <a:ext cx="3500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rgbClr val="FF0000"/>
                </a:solidFill>
              </a:rPr>
              <a:t>О  том как подключиться к </a:t>
            </a:r>
            <a:r>
              <a:rPr lang="ru-RU" sz="1600" i="1" dirty="0" err="1" smtClean="0">
                <a:solidFill>
                  <a:srgbClr val="FF0000"/>
                </a:solidFill>
              </a:rPr>
              <a:t>прокторингу</a:t>
            </a:r>
            <a:r>
              <a:rPr lang="ru-RU" sz="1600" i="1" dirty="0" smtClean="0">
                <a:solidFill>
                  <a:srgbClr val="FF0000"/>
                </a:solidFill>
              </a:rPr>
              <a:t>, а также о правилах поведения во время дистанционного тестирования читайте далее</a:t>
            </a:r>
            <a:endParaRPr lang="ru-RU" sz="1600" dirty="0"/>
          </a:p>
        </p:txBody>
      </p:sp>
      <p:pic>
        <p:nvPicPr>
          <p:cNvPr id="7170" name="Picture 2" descr="https://www.naidy.com/upload/iblock/57a/vosklitsatelnyy-znak.jpeg"/>
          <p:cNvPicPr>
            <a:picLocks noChangeAspect="1" noChangeArrowheads="1"/>
          </p:cNvPicPr>
          <p:nvPr/>
        </p:nvPicPr>
        <p:blipFill>
          <a:blip r:embed="rId4" cstate="print"/>
          <a:srcRect l="42763" r="40132"/>
          <a:stretch>
            <a:fillRect/>
          </a:stretch>
        </p:blipFill>
        <p:spPr bwMode="auto">
          <a:xfrm>
            <a:off x="357158" y="5643578"/>
            <a:ext cx="151211" cy="571504"/>
          </a:xfrm>
          <a:prstGeom prst="rect">
            <a:avLst/>
          </a:prstGeom>
          <a:noFill/>
        </p:spPr>
      </p:pic>
      <p:pic>
        <p:nvPicPr>
          <p:cNvPr id="13" name="Picture 10" descr="8 причин зависания Windows: что делать Вы работали за компьютером ...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420" t="7091" b="7884"/>
          <a:stretch/>
        </p:blipFill>
        <p:spPr bwMode="auto">
          <a:xfrm>
            <a:off x="142844" y="142852"/>
            <a:ext cx="1214446" cy="7932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C:\Users\dist\Pictures\e8bdf5dcb78b4aa51cd83066c0127f0f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571744"/>
            <a:ext cx="785900" cy="785900"/>
          </a:xfrm>
          <a:prstGeom prst="ellipse">
            <a:avLst/>
          </a:prstGeom>
          <a:ln w="28575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2643182"/>
            <a:ext cx="1409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" name="Прямая со стрелкой 18"/>
          <p:cNvCxnSpPr/>
          <p:nvPr/>
        </p:nvCxnSpPr>
        <p:spPr>
          <a:xfrm>
            <a:off x="214282" y="4214818"/>
            <a:ext cx="714380" cy="158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8" name="AutoShape 4" descr="blob:https://web.whatsapp.com/67b1472f-f9b4-445a-b583-e42242e8886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9" name="Picture 5" descr="C:\Users\dist\Downloads\WhatsApp Image 2021-04-23 at 11.55.42 (1).jpeg"/>
          <p:cNvPicPr>
            <a:picLocks noChangeAspect="1" noChangeArrowheads="1"/>
          </p:cNvPicPr>
          <p:nvPr/>
        </p:nvPicPr>
        <p:blipFill>
          <a:blip r:embed="rId8"/>
          <a:srcRect r="3870" b="34876"/>
          <a:stretch>
            <a:fillRect/>
          </a:stretch>
        </p:blipFill>
        <p:spPr bwMode="auto">
          <a:xfrm>
            <a:off x="4357686" y="5143488"/>
            <a:ext cx="4286280" cy="1571660"/>
          </a:xfrm>
          <a:prstGeom prst="rect">
            <a:avLst/>
          </a:prstGeom>
          <a:noFill/>
        </p:spPr>
      </p:pic>
      <p:grpSp>
        <p:nvGrpSpPr>
          <p:cNvPr id="21" name="Группа 20"/>
          <p:cNvGrpSpPr/>
          <p:nvPr/>
        </p:nvGrpSpPr>
        <p:grpSpPr>
          <a:xfrm>
            <a:off x="4329110" y="2838438"/>
            <a:ext cx="4320570" cy="2000264"/>
            <a:chOff x="4329110" y="2838438"/>
            <a:chExt cx="4320570" cy="2000264"/>
          </a:xfrm>
        </p:grpSpPr>
        <p:pic>
          <p:nvPicPr>
            <p:cNvPr id="6146" name="Picture 2" descr="C:\Users\dist\Downloads\WhatsApp Image 2021-04-23 at 11.54.04.jpeg"/>
            <p:cNvPicPr>
              <a:picLocks noChangeAspect="1" noChangeArrowheads="1"/>
            </p:cNvPicPr>
            <p:nvPr/>
          </p:nvPicPr>
          <p:blipFill>
            <a:blip r:embed="rId9"/>
            <a:srcRect r="4776" b="18549"/>
            <a:stretch>
              <a:fillRect/>
            </a:stretch>
          </p:blipFill>
          <p:spPr bwMode="auto">
            <a:xfrm>
              <a:off x="4329110" y="2838438"/>
              <a:ext cx="4320570" cy="2000264"/>
            </a:xfrm>
            <a:prstGeom prst="rect">
              <a:avLst/>
            </a:prstGeom>
            <a:noFill/>
          </p:spPr>
        </p:pic>
        <p:sp>
          <p:nvSpPr>
            <p:cNvPr id="20" name="Прямоугольник 19"/>
            <p:cNvSpPr/>
            <p:nvPr/>
          </p:nvSpPr>
          <p:spPr>
            <a:xfrm>
              <a:off x="4367211" y="4505325"/>
              <a:ext cx="928694" cy="214314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420978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85738" y="0"/>
            <a:ext cx="8958262" cy="10699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Что такое </a:t>
            </a:r>
            <a:r>
              <a:rPr lang="ru-RU" sz="2200" dirty="0" err="1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прокторинг</a:t>
            </a:r>
            <a:endParaRPr lang="ru-RU" sz="2200" dirty="0" smtClean="0">
              <a:solidFill>
                <a:srgbClr val="005392"/>
              </a:solidFill>
              <a:latin typeface="Malgun Gothic" pitchFamily="34" charset="-127"/>
              <a:cs typeface="+mn-cs"/>
            </a:endParaRPr>
          </a:p>
        </p:txBody>
      </p:sp>
      <p:sp>
        <p:nvSpPr>
          <p:cNvPr id="6147" name="TextBox 7"/>
          <p:cNvSpPr txBox="1">
            <a:spLocks noChangeArrowheads="1"/>
          </p:cNvSpPr>
          <p:nvPr/>
        </p:nvSpPr>
        <p:spPr bwMode="auto">
          <a:xfrm>
            <a:off x="200025" y="3038473"/>
            <a:ext cx="8810625" cy="420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chemeClr val="tx2"/>
                </a:solidFill>
                <a:latin typeface="Calibri" pitchFamily="34" charset="0"/>
              </a:rPr>
              <a:t>Прокторинг</a:t>
            </a:r>
            <a:r>
              <a:rPr lang="ru-RU" dirty="0">
                <a:latin typeface="Calibri" pitchFamily="34" charset="0"/>
              </a:rPr>
              <a:t> — высокоточный </a:t>
            </a:r>
            <a:r>
              <a:rPr lang="ru-RU" dirty="0" err="1">
                <a:latin typeface="Calibri" pitchFamily="34" charset="0"/>
              </a:rPr>
              <a:t>онлайн-мониторинг</a:t>
            </a:r>
            <a:r>
              <a:rPr lang="ru-RU" dirty="0">
                <a:latin typeface="Calibri" pitchFamily="34" charset="0"/>
              </a:rPr>
              <a:t>, осуществление наблюдения за человеком во время тестирования или другого экзамена.</a:t>
            </a:r>
          </a:p>
          <a:p>
            <a:endParaRPr lang="ru-RU" sz="800" b="1" dirty="0">
              <a:latin typeface="Calibri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Проктор-система</a:t>
            </a:r>
            <a:r>
              <a:rPr lang="ru-RU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 КРУ </a:t>
            </a:r>
            <a:r>
              <a:rPr lang="ru-RU" dirty="0" err="1" smtClean="0">
                <a:solidFill>
                  <a:schemeClr val="tx2"/>
                </a:solidFill>
                <a:latin typeface="Calibri" pitchFamily="34" charset="0"/>
              </a:rPr>
              <a:t>им.А.Байтурсынова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</a:rPr>
              <a:t>во время экзамена подключается к экрану, </a:t>
            </a:r>
            <a:r>
              <a:rPr lang="ru-RU" dirty="0" err="1" smtClean="0">
                <a:latin typeface="Calibri" pitchFamily="34" charset="0"/>
              </a:rPr>
              <a:t>веб-камере</a:t>
            </a:r>
            <a:r>
              <a:rPr lang="ru-RU" dirty="0" smtClean="0">
                <a:latin typeface="Calibri" pitchFamily="34" charset="0"/>
              </a:rPr>
              <a:t> и микрофону студента и осуществляет этих устройств.</a:t>
            </a:r>
          </a:p>
          <a:p>
            <a:endParaRPr lang="ru-RU" sz="800" dirty="0" smtClean="0">
              <a:latin typeface="Calibri" pitchFamily="34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Calibri" pitchFamily="34" charset="0"/>
              </a:rPr>
              <a:t>Проктор-система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  КРУ </a:t>
            </a:r>
            <a:r>
              <a:rPr lang="ru-RU" dirty="0" err="1" smtClean="0">
                <a:solidFill>
                  <a:schemeClr val="tx2"/>
                </a:solidFill>
                <a:latin typeface="Calibri" pitchFamily="34" charset="0"/>
              </a:rPr>
              <a:t>им.А.Байтурсынова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  </a:t>
            </a:r>
            <a:r>
              <a:rPr lang="ru-RU" dirty="0" smtClean="0">
                <a:latin typeface="Calibri" pitchFamily="34" charset="0"/>
              </a:rPr>
              <a:t>анализирует поведение экзаменуемого, определяет наличие посторонних людей и звуков в помещении, следит за открытием других программ или файлов во время экзамена.</a:t>
            </a:r>
          </a:p>
          <a:p>
            <a:endParaRPr lang="ru-RU" sz="900" dirty="0" smtClean="0">
              <a:latin typeface="Calibri" pitchFamily="34" charset="0"/>
            </a:endParaRPr>
          </a:p>
          <a:p>
            <a:r>
              <a:rPr lang="ru-RU" dirty="0" smtClean="0">
                <a:latin typeface="Calibri" pitchFamily="34" charset="0"/>
              </a:rPr>
              <a:t>После экзамена </a:t>
            </a:r>
            <a:r>
              <a:rPr lang="ru-RU" dirty="0">
                <a:latin typeface="Calibri" pitchFamily="34" charset="0"/>
              </a:rPr>
              <a:t> </a:t>
            </a:r>
            <a:r>
              <a:rPr lang="ru-RU" b="1" dirty="0" smtClean="0">
                <a:latin typeface="Calibri" pitchFamily="34" charset="0"/>
              </a:rPr>
              <a:t> проктор-система</a:t>
            </a:r>
            <a:r>
              <a:rPr lang="ru-RU" dirty="0" smtClean="0">
                <a:latin typeface="Calibri" pitchFamily="34" charset="0"/>
              </a:rPr>
              <a:t> выдает степень достоверности результата. </a:t>
            </a:r>
            <a:r>
              <a:rPr lang="ru-RU" u="sng" dirty="0" smtClean="0">
                <a:solidFill>
                  <a:srgbClr val="FF0000"/>
                </a:solidFill>
                <a:latin typeface="Calibri" pitchFamily="34" charset="0"/>
              </a:rPr>
              <a:t>Если были зафиксированы нарушения, то результат может быть аннулирован.</a:t>
            </a:r>
            <a:endParaRPr lang="ru-RU" u="sng" dirty="0">
              <a:solidFill>
                <a:srgbClr val="FF0000"/>
              </a:solidFill>
              <a:latin typeface="Calibri" pitchFamily="34" charset="0"/>
            </a:endParaRPr>
          </a:p>
          <a:p>
            <a:endParaRPr lang="ru-RU" sz="800" b="1" dirty="0">
              <a:latin typeface="Calibri" pitchFamily="34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Calibri" pitchFamily="34" charset="0"/>
              </a:rPr>
              <a:t>Проктор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– сотрудник университета, который </a:t>
            </a:r>
            <a:r>
              <a:rPr lang="ru-RU" dirty="0" smtClean="0">
                <a:latin typeface="Calibri" pitchFamily="34" charset="0"/>
              </a:rPr>
              <a:t>изучает отчеты </a:t>
            </a:r>
            <a:r>
              <a:rPr lang="ru-RU" dirty="0" err="1">
                <a:latin typeface="Calibri" pitchFamily="34" charset="0"/>
              </a:rPr>
              <a:t>проктор-системы</a:t>
            </a:r>
            <a:r>
              <a:rPr lang="ru-RU" dirty="0">
                <a:latin typeface="Calibri" pitchFamily="34" charset="0"/>
              </a:rPr>
              <a:t> и выносит рекомендации об аннулировании </a:t>
            </a:r>
            <a:r>
              <a:rPr lang="ru-RU" dirty="0" smtClean="0">
                <a:latin typeface="Calibri" pitchFamily="34" charset="0"/>
              </a:rPr>
              <a:t>результата </a:t>
            </a:r>
            <a:r>
              <a:rPr lang="ru-RU" dirty="0">
                <a:latin typeface="Calibri" pitchFamily="34" charset="0"/>
              </a:rPr>
              <a:t>с низкой степенью достоверности </a:t>
            </a:r>
            <a:r>
              <a:rPr lang="ru-RU" dirty="0" smtClean="0">
                <a:latin typeface="Calibri" pitchFamily="34" charset="0"/>
              </a:rPr>
              <a:t>оценки.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</p:txBody>
      </p:sp>
      <p:pic>
        <p:nvPicPr>
          <p:cNvPr id="6148" name="Picture 2" descr="В Высшей школе экономики стартовали вступительные испытания для ..."/>
          <p:cNvPicPr>
            <a:picLocks noChangeAspect="1" noChangeArrowheads="1"/>
          </p:cNvPicPr>
          <p:nvPr/>
        </p:nvPicPr>
        <p:blipFill>
          <a:blip r:embed="rId2" cstate="print"/>
          <a:srcRect b="11765"/>
          <a:stretch>
            <a:fillRect/>
          </a:stretch>
        </p:blipFill>
        <p:spPr bwMode="auto">
          <a:xfrm>
            <a:off x="1085826" y="1271573"/>
            <a:ext cx="2796852" cy="1643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6730" y="1257292"/>
            <a:ext cx="3276000" cy="1661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463"/>
            <a:ext cx="9144000" cy="10683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Необходимые условия для работы системы </a:t>
            </a:r>
            <a:r>
              <a:rPr lang="ru-RU" sz="2200" dirty="0" err="1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прокторинга</a:t>
            </a:r>
            <a:endParaRPr lang="ru-RU" sz="2200" dirty="0" smtClean="0">
              <a:solidFill>
                <a:srgbClr val="005392"/>
              </a:solidFill>
              <a:latin typeface="Malgun Gothic" pitchFamily="34" charset="-127"/>
              <a:cs typeface="+mn-cs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/>
          <a:srcRect l="63605" t="17342" r="20494" b="17628"/>
          <a:stretch>
            <a:fillRect/>
          </a:stretch>
        </p:blipFill>
        <p:spPr bwMode="auto">
          <a:xfrm>
            <a:off x="428625" y="2714625"/>
            <a:ext cx="81915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1500188" y="1785938"/>
            <a:ext cx="75009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- наличие документа, удостоверяющего личность студента</a:t>
            </a: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Calibri" pitchFamily="34" charset="0"/>
              </a:rPr>
              <a:t> только стационарный </a:t>
            </a:r>
            <a:r>
              <a:rPr lang="ru-RU" dirty="0">
                <a:latin typeface="Calibri" pitchFamily="34" charset="0"/>
              </a:rPr>
              <a:t>компьютер или ноутбук (мобильные устройства не поддерживаются) с операционной системой </a:t>
            </a:r>
            <a:r>
              <a:rPr lang="ru-RU" dirty="0" err="1">
                <a:latin typeface="Calibri" pitchFamily="34" charset="0"/>
              </a:rPr>
              <a:t>Windows</a:t>
            </a:r>
            <a:r>
              <a:rPr lang="ru-RU" dirty="0">
                <a:latin typeface="Calibri" pitchFamily="34" charset="0"/>
              </a:rPr>
              <a:t> (версии 7 и выше) или </a:t>
            </a:r>
            <a:r>
              <a:rPr lang="ru-RU" dirty="0" err="1">
                <a:latin typeface="Calibri" pitchFamily="34" charset="0"/>
              </a:rPr>
              <a:t>Mac</a:t>
            </a:r>
            <a:r>
              <a:rPr lang="ru-RU" dirty="0">
                <a:latin typeface="Calibri" pitchFamily="34" charset="0"/>
              </a:rPr>
              <a:t> OS X </a:t>
            </a:r>
            <a:r>
              <a:rPr lang="ru-RU" dirty="0" err="1">
                <a:latin typeface="Calibri" pitchFamily="34" charset="0"/>
              </a:rPr>
              <a:t>Yosemite</a:t>
            </a:r>
            <a:r>
              <a:rPr lang="ru-RU" dirty="0">
                <a:latin typeface="Calibri" pitchFamily="34" charset="0"/>
              </a:rPr>
              <a:t> 10.10 и выше; </a:t>
            </a:r>
          </a:p>
          <a:p>
            <a:endParaRPr lang="ru-RU" dirty="0">
              <a:latin typeface="Calibri" pitchFamily="34" charset="0"/>
            </a:endParaRPr>
          </a:p>
          <a:p>
            <a:r>
              <a:rPr lang="ru-RU" dirty="0">
                <a:latin typeface="Calibri" pitchFamily="34" charset="0"/>
              </a:rPr>
              <a:t>- интернет-браузер </a:t>
            </a:r>
            <a:r>
              <a:rPr lang="ru-RU" b="1" dirty="0" err="1">
                <a:latin typeface="Calibri" pitchFamily="34" charset="0"/>
              </a:rPr>
              <a:t>Google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Chrome</a:t>
            </a:r>
            <a:r>
              <a:rPr lang="ru-RU" dirty="0">
                <a:latin typeface="Calibri" pitchFamily="34" charset="0"/>
              </a:rPr>
              <a:t> последней на момент сдачи экзамена </a:t>
            </a:r>
            <a:r>
              <a:rPr lang="ru-RU" dirty="0" smtClean="0">
                <a:latin typeface="Calibri" pitchFamily="34" charset="0"/>
              </a:rPr>
              <a:t>последней версии </a:t>
            </a:r>
            <a:r>
              <a:rPr lang="ru-RU" b="1" dirty="0" smtClean="0">
                <a:solidFill>
                  <a:srgbClr val="FF0000"/>
                </a:solidFill>
                <a:latin typeface="Calibri" pitchFamily="34" charset="0"/>
              </a:rPr>
              <a:t>и стабильный интернет</a:t>
            </a:r>
            <a:r>
              <a:rPr lang="ru-RU" dirty="0" smtClean="0">
                <a:latin typeface="Calibri" pitchFamily="34" charset="0"/>
              </a:rPr>
              <a:t>; </a:t>
            </a:r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r>
              <a:rPr lang="ru-RU" dirty="0">
                <a:latin typeface="Calibri" pitchFamily="34" charset="0"/>
              </a:rPr>
              <a:t>- наличие исправной и включенной </a:t>
            </a:r>
            <a:r>
              <a:rPr lang="ru-RU" dirty="0" err="1">
                <a:latin typeface="Calibri" pitchFamily="34" charset="0"/>
              </a:rPr>
              <a:t>веб-камеры</a:t>
            </a:r>
            <a:r>
              <a:rPr lang="ru-RU" dirty="0">
                <a:latin typeface="Calibri" pitchFamily="34" charset="0"/>
              </a:rPr>
              <a:t> (включая встроенные в ноутбуки); </a:t>
            </a:r>
          </a:p>
          <a:p>
            <a:endParaRPr lang="ru-RU" dirty="0">
              <a:latin typeface="Calibri" pitchFamily="34" charset="0"/>
            </a:endParaRPr>
          </a:p>
          <a:p>
            <a:endParaRPr lang="ru-RU" dirty="0">
              <a:latin typeface="Calibri" pitchFamily="34" charset="0"/>
            </a:endParaRPr>
          </a:p>
          <a:p>
            <a:r>
              <a:rPr lang="ru-RU" dirty="0">
                <a:latin typeface="Calibri" pitchFamily="34" charset="0"/>
              </a:rPr>
              <a:t>- наличие исправного и включенного микрофона (включая встроенные в ноутбуки)</a:t>
            </a:r>
          </a:p>
        </p:txBody>
      </p:sp>
      <p:sp>
        <p:nvSpPr>
          <p:cNvPr id="7173" name="AutoShape 4" descr="Картинки по запросу гугл хр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174" name="AutoShape 6" descr="Картинки по запросу гугл хр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175" name="AutoShape 8" descr="upload.wikimedia.org/wikipedia/commons/a/a5/Goo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176" name="AutoShape 10" descr="upload.wikimedia.org/wikipedia/commons/a/a5/Goo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7177" name="Picture 4" descr="Google Chrome icon (September 2014)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378618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2"/>
          <p:cNvPicPr>
            <a:picLocks noChangeAspect="1" noChangeArrowheads="1"/>
          </p:cNvPicPr>
          <p:nvPr/>
        </p:nvPicPr>
        <p:blipFill>
          <a:blip r:embed="rId2"/>
          <a:srcRect l="21437" t="16475" r="62308" b="21965"/>
          <a:stretch>
            <a:fillRect/>
          </a:stretch>
        </p:blipFill>
        <p:spPr bwMode="auto">
          <a:xfrm>
            <a:off x="428625" y="4929188"/>
            <a:ext cx="838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2"/>
          <p:cNvPicPr>
            <a:picLocks noChangeAspect="1" noChangeArrowheads="1"/>
          </p:cNvPicPr>
          <p:nvPr/>
        </p:nvPicPr>
        <p:blipFill>
          <a:blip r:embed="rId2"/>
          <a:srcRect l="42168" t="18497" r="41579" b="21387"/>
          <a:stretch>
            <a:fillRect/>
          </a:stretch>
        </p:blipFill>
        <p:spPr bwMode="auto">
          <a:xfrm>
            <a:off x="428625" y="6000750"/>
            <a:ext cx="838200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Picture 2"/>
          <p:cNvPicPr>
            <a:picLocks noChangeAspect="1" noChangeArrowheads="1"/>
          </p:cNvPicPr>
          <p:nvPr/>
        </p:nvPicPr>
        <p:blipFill>
          <a:blip r:embed="rId2"/>
          <a:srcRect l="1709" t="25433" r="84193" b="22543"/>
          <a:stretch>
            <a:fillRect/>
          </a:stretch>
        </p:blipFill>
        <p:spPr bwMode="auto">
          <a:xfrm>
            <a:off x="428625" y="1714500"/>
            <a:ext cx="85725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6778"/>
            <a:ext cx="7286676" cy="1069514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Шаг 1.</a:t>
            </a:r>
            <a: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 Установите последнюю версию браузера </a:t>
            </a:r>
            <a:b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</a:br>
            <a:r>
              <a:rPr lang="en-US" sz="2400" dirty="0" smtClean="0"/>
              <a:t>Google</a:t>
            </a:r>
            <a:r>
              <a:rPr lang="ru-RU" sz="2400" dirty="0" smtClean="0"/>
              <a:t> </a:t>
            </a:r>
            <a:r>
              <a:rPr lang="en-US" sz="2400" dirty="0" smtClean="0"/>
              <a:t>Chrome</a:t>
            </a:r>
            <a: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1857364"/>
            <a:ext cx="707236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Перед тем, как использовать </a:t>
            </a:r>
            <a:r>
              <a:rPr lang="ru-RU" dirty="0" err="1" smtClean="0"/>
              <a:t>прокторинг</a:t>
            </a:r>
            <a:r>
              <a:rPr lang="ru-RU" dirty="0" smtClean="0"/>
              <a:t>, убедитесь, что вы используете последнюю версию браузера </a:t>
            </a:r>
            <a:r>
              <a:rPr lang="en-US" dirty="0" smtClean="0"/>
              <a:t>Google</a:t>
            </a:r>
            <a:r>
              <a:rPr lang="ru-RU" dirty="0" smtClean="0"/>
              <a:t> </a:t>
            </a:r>
            <a:r>
              <a:rPr lang="en-US" dirty="0" smtClean="0"/>
              <a:t>Chrome</a:t>
            </a:r>
            <a:r>
              <a:rPr lang="ru-RU" dirty="0" smtClean="0"/>
              <a:t>, это </a:t>
            </a:r>
            <a:r>
              <a:rPr lang="ru-RU" sz="2400" b="1" dirty="0" smtClean="0">
                <a:solidFill>
                  <a:srgbClr val="FF0000"/>
                </a:solidFill>
              </a:rPr>
              <a:t>ОБЯЗАТЕЛЬНО</a:t>
            </a:r>
            <a:r>
              <a:rPr lang="ru-RU" dirty="0" smtClean="0"/>
              <a:t>. </a:t>
            </a:r>
          </a:p>
          <a:p>
            <a:endParaRPr lang="ru-RU" dirty="0" smtClean="0"/>
          </a:p>
          <a:p>
            <a:r>
              <a:rPr lang="ru-RU" dirty="0" smtClean="0"/>
              <a:t>Если у вас нет браузера </a:t>
            </a:r>
            <a:r>
              <a:rPr lang="en-US" dirty="0" err="1" smtClean="0"/>
              <a:t>GoogleChrome</a:t>
            </a:r>
            <a:r>
              <a:rPr lang="ru-RU" dirty="0" smtClean="0"/>
              <a:t>, то скачайте его, перейдя по ссылке ниже: </a:t>
            </a:r>
            <a:r>
              <a:rPr lang="ru-RU" u="sng" dirty="0" smtClean="0">
                <a:hlinkClick r:id="rId2"/>
              </a:rPr>
              <a:t>https://www.google.ru/intl/ru/chrome/?brand=IXYC&amp;gclid=CjwKCAiAzNj9BRBDEiwAPsL0d-ba0Ubqa9COzHdkBXYDsH6V4lHdRLS57wTujxSzpjs9GX1hWLddFxoCQd0QAvD_BwE&amp;gclsrc=aw.ds</a:t>
            </a:r>
            <a:endParaRPr lang="ru-RU" dirty="0"/>
          </a:p>
        </p:txBody>
      </p:sp>
      <p:pic>
        <p:nvPicPr>
          <p:cNvPr id="6" name="Picture 4" descr="Google Chrome icon (September 2014)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naidy.com/upload/iblock/57a/vosklitsatelnyy-znak.jpeg"/>
          <p:cNvPicPr>
            <a:picLocks noChangeAspect="1" noChangeArrowheads="1"/>
          </p:cNvPicPr>
          <p:nvPr/>
        </p:nvPicPr>
        <p:blipFill>
          <a:blip r:embed="rId4" cstate="print"/>
          <a:srcRect l="42763" r="40132"/>
          <a:stretch>
            <a:fillRect/>
          </a:stretch>
        </p:blipFill>
        <p:spPr bwMode="auto">
          <a:xfrm>
            <a:off x="714348" y="1785926"/>
            <a:ext cx="714380" cy="27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71472" y="142852"/>
            <a:ext cx="771525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     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Шаг 2.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200" b="1" dirty="0" smtClean="0">
                <a:solidFill>
                  <a:schemeClr val="tx2"/>
                </a:solidFill>
                <a:latin typeface="Malgun Gothic" pitchFamily="34" charset="-127"/>
                <a:ea typeface="+mj-ea"/>
              </a:rPr>
              <a:t>Устанавливаем расширение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tx2"/>
                </a:solidFill>
                <a:latin typeface="Malgun Gothic" pitchFamily="34" charset="-127"/>
                <a:ea typeface="+mj-ea"/>
                <a:cs typeface="+mn-cs"/>
              </a:rPr>
              <a:t>()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9221" name="Picture 3"/>
          <p:cNvPicPr>
            <a:picLocks noChangeAspect="1" noChangeArrowheads="1"/>
          </p:cNvPicPr>
          <p:nvPr/>
        </p:nvPicPr>
        <p:blipFill>
          <a:blip r:embed="rId2"/>
          <a:srcRect b="9091"/>
          <a:stretch>
            <a:fillRect/>
          </a:stretch>
        </p:blipFill>
        <p:spPr bwMode="auto">
          <a:xfrm>
            <a:off x="142844" y="3357562"/>
            <a:ext cx="8280400" cy="1428760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14282" y="2928934"/>
            <a:ext cx="3571900" cy="3381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1. Нажмите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на кнопку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Установить</a:t>
            </a:r>
            <a:endParaRPr lang="ru-RU" sz="1600" b="1" i="1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7786709" y="3500439"/>
            <a:ext cx="500067" cy="2143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929198"/>
            <a:ext cx="3390900" cy="1822450"/>
          </a:xfrm>
          <a:prstGeom prst="rect">
            <a:avLst/>
          </a:prstGeom>
          <a:noFill/>
          <a:ln w="25400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42844" y="1285860"/>
            <a:ext cx="871540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 smtClean="0"/>
              <a:t>Установите расширение, перейдя по ссылке: </a:t>
            </a:r>
            <a:r>
              <a:rPr lang="ru-RU" u="sng" dirty="0" smtClean="0">
                <a:hlinkClick r:id="rId4"/>
              </a:rPr>
              <a:t>https://chrome.google.com/webstore/detail/oes-proctoring-system/gkihmdkemmjchaccfmibdddlkklfocbn</a:t>
            </a:r>
            <a:endParaRPr lang="ru-RU" dirty="0" smtClean="0"/>
          </a:p>
          <a:p>
            <a:pPr lvl="0" algn="ctr"/>
            <a:endParaRPr lang="ru-RU" sz="800" dirty="0" smtClean="0"/>
          </a:p>
          <a:p>
            <a:pPr lvl="0" algn="ctr"/>
            <a:r>
              <a:rPr lang="ru-RU" dirty="0" smtClean="0">
                <a:latin typeface="Malgun Gothic" pitchFamily="34" charset="-127"/>
              </a:rPr>
              <a:t>Расширение устанавливается только один раз при первом входе на сайт </a:t>
            </a:r>
            <a:r>
              <a:rPr lang="ru-RU" dirty="0" err="1" smtClean="0">
                <a:latin typeface="Malgun Gothic" pitchFamily="34" charset="-127"/>
              </a:rPr>
              <a:t>прокторинга</a:t>
            </a:r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8001024" y="3000372"/>
            <a:ext cx="500066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1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44" y="5000636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2. Затем  нажмите на кнопку «Установить расширение»</a:t>
            </a:r>
            <a:endParaRPr lang="ru-RU" sz="1600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 rot="5400000">
            <a:off x="6357966" y="6000752"/>
            <a:ext cx="501841" cy="21612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6572264" y="5572140"/>
            <a:ext cx="500066" cy="50006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2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463"/>
            <a:ext cx="9144000" cy="10683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Шаг 3. </a:t>
            </a:r>
            <a:r>
              <a:rPr lang="ru-RU" sz="2200" dirty="0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Перейдите на сайт системы </a:t>
            </a:r>
            <a:r>
              <a:rPr lang="ru-RU" sz="2200" dirty="0" err="1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прокторинга</a:t>
            </a:r>
            <a:endParaRPr lang="ru-RU" sz="2200" dirty="0">
              <a:solidFill>
                <a:schemeClr val="tx2"/>
              </a:solidFill>
              <a:latin typeface="Malgun Gothic" pitchFamily="34" charset="-127"/>
              <a:cs typeface="+mn-cs"/>
            </a:endParaRPr>
          </a:p>
        </p:txBody>
      </p:sp>
      <p:sp>
        <p:nvSpPr>
          <p:cNvPr id="8195" name="Прямоугольник 5"/>
          <p:cNvSpPr>
            <a:spLocks noChangeArrowheads="1"/>
          </p:cNvSpPr>
          <p:nvPr/>
        </p:nvSpPr>
        <p:spPr bwMode="auto">
          <a:xfrm>
            <a:off x="785813" y="1285875"/>
            <a:ext cx="8358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dirty="0">
                <a:latin typeface="Calibri" pitchFamily="34" charset="0"/>
              </a:rPr>
              <a:t>В браузере </a:t>
            </a:r>
            <a:r>
              <a:rPr lang="en-US" dirty="0">
                <a:latin typeface="Calibri" pitchFamily="34" charset="0"/>
              </a:rPr>
              <a:t>Google </a:t>
            </a:r>
            <a:r>
              <a:rPr lang="en-US" dirty="0" err="1">
                <a:latin typeface="Calibri" pitchFamily="34" charset="0"/>
              </a:rPr>
              <a:t>Chrom</a:t>
            </a:r>
            <a:r>
              <a:rPr lang="en-US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перейдите по ссылке</a:t>
            </a:r>
            <a:r>
              <a:rPr lang="en-US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</a:rPr>
              <a:t> </a:t>
            </a:r>
            <a:r>
              <a:rPr lang="ru-RU" dirty="0">
                <a:latin typeface="Calibri" pitchFamily="34" charset="0"/>
                <a:hlinkClick r:id="rId2"/>
              </a:rPr>
              <a:t>https://ksu.oes.kz/</a:t>
            </a:r>
            <a:r>
              <a:rPr lang="ru-RU" dirty="0">
                <a:latin typeface="Calibri" pitchFamily="34" charset="0"/>
              </a:rPr>
              <a:t>  </a:t>
            </a:r>
            <a:endParaRPr lang="en-US" dirty="0">
              <a:latin typeface="Calibri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Calibri" pitchFamily="34" charset="0"/>
              </a:rPr>
              <a:t>Выберите систему в которой проводится экзамен: </a:t>
            </a:r>
            <a:r>
              <a:rPr lang="en-US" dirty="0">
                <a:latin typeface="Calibri" pitchFamily="34" charset="0"/>
              </a:rPr>
              <a:t>Moodle </a:t>
            </a:r>
            <a:r>
              <a:rPr lang="ru-RU" dirty="0">
                <a:latin typeface="Calibri" pitchFamily="34" charset="0"/>
              </a:rPr>
              <a:t>или </a:t>
            </a:r>
            <a:r>
              <a:rPr lang="en-US" dirty="0" err="1">
                <a:latin typeface="Calibri" pitchFamily="34" charset="0"/>
              </a:rPr>
              <a:t>Platonus</a:t>
            </a:r>
            <a:endParaRPr lang="en-US" dirty="0">
              <a:latin typeface="Calibri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 dirty="0">
                <a:latin typeface="Calibri" pitchFamily="34" charset="0"/>
              </a:rPr>
              <a:t>Введите логин и пароль от системы, в которой  сдаете экзамен ( от </a:t>
            </a:r>
            <a:r>
              <a:rPr lang="en-US" dirty="0">
                <a:latin typeface="Calibri" pitchFamily="34" charset="0"/>
              </a:rPr>
              <a:t>Moodle </a:t>
            </a:r>
            <a:r>
              <a:rPr lang="ru-RU" dirty="0">
                <a:latin typeface="Calibri" pitchFamily="34" charset="0"/>
              </a:rPr>
              <a:t>или от </a:t>
            </a:r>
            <a:r>
              <a:rPr lang="en-US" dirty="0" err="1">
                <a:latin typeface="Calibri" pitchFamily="34" charset="0"/>
              </a:rPr>
              <a:t>Platonus</a:t>
            </a:r>
            <a:r>
              <a:rPr lang="ru-RU" dirty="0">
                <a:latin typeface="Calibri" pitchFamily="34" charset="0"/>
              </a:rPr>
              <a:t>)</a:t>
            </a:r>
          </a:p>
        </p:txBody>
      </p:sp>
      <p:pic>
        <p:nvPicPr>
          <p:cNvPr id="8196" name="Picture 4" descr="Google Chrome icon (September 2014)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35729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Группа 8"/>
          <p:cNvGrpSpPr/>
          <p:nvPr/>
        </p:nvGrpSpPr>
        <p:grpSpPr>
          <a:xfrm>
            <a:off x="1143000" y="2571750"/>
            <a:ext cx="6632575" cy="4119563"/>
            <a:chOff x="1143000" y="2571750"/>
            <a:chExt cx="6632575" cy="4119563"/>
          </a:xfrm>
        </p:grpSpPr>
        <p:pic>
          <p:nvPicPr>
            <p:cNvPr id="8197" name="Рисунок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43000" y="2571750"/>
              <a:ext cx="6632575" cy="4119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Прямая со стрелкой 6"/>
            <p:cNvCxnSpPr/>
            <p:nvPr/>
          </p:nvCxnSpPr>
          <p:spPr>
            <a:xfrm flipV="1">
              <a:off x="5224456" y="5195886"/>
              <a:ext cx="642946" cy="39051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463"/>
            <a:ext cx="9144000" cy="10683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Шаг 5. </a:t>
            </a:r>
            <a:r>
              <a:rPr lang="ru-RU" sz="2200" dirty="0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Перейдите на сайт системы </a:t>
            </a:r>
            <a:r>
              <a:rPr lang="ru-RU" sz="2200" dirty="0" err="1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прокторинга</a:t>
            </a:r>
            <a:endParaRPr lang="ru-RU" sz="2200" dirty="0">
              <a:solidFill>
                <a:schemeClr val="tx2"/>
              </a:solidFill>
              <a:latin typeface="Malgun Gothic" pitchFamily="34" charset="-127"/>
              <a:cs typeface="+mn-cs"/>
            </a:endParaRPr>
          </a:p>
        </p:txBody>
      </p:sp>
      <p:sp>
        <p:nvSpPr>
          <p:cNvPr id="8195" name="Прямоугольник 5"/>
          <p:cNvSpPr>
            <a:spLocks noChangeArrowheads="1"/>
          </p:cNvSpPr>
          <p:nvPr/>
        </p:nvSpPr>
        <p:spPr bwMode="auto">
          <a:xfrm>
            <a:off x="785813" y="1285875"/>
            <a:ext cx="8358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>
                <a:latin typeface="Calibri" pitchFamily="34" charset="0"/>
              </a:rPr>
              <a:t>В браузере </a:t>
            </a:r>
            <a:r>
              <a:rPr lang="en-US">
                <a:latin typeface="Calibri" pitchFamily="34" charset="0"/>
              </a:rPr>
              <a:t>Google Chrom </a:t>
            </a:r>
            <a:r>
              <a:rPr lang="ru-RU">
                <a:latin typeface="Calibri" pitchFamily="34" charset="0"/>
              </a:rPr>
              <a:t>перейдите по ссылке</a:t>
            </a:r>
            <a:r>
              <a:rPr lang="en-US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</a:rPr>
              <a:t> </a:t>
            </a:r>
            <a:r>
              <a:rPr lang="ru-RU">
                <a:latin typeface="Calibri" pitchFamily="34" charset="0"/>
                <a:hlinkClick r:id="rId2"/>
              </a:rPr>
              <a:t>https://ksu.oes.kz/</a:t>
            </a:r>
            <a:r>
              <a:rPr lang="ru-RU">
                <a:latin typeface="Calibri" pitchFamily="34" charset="0"/>
              </a:rPr>
              <a:t>  </a:t>
            </a:r>
            <a:endParaRPr lang="en-US">
              <a:latin typeface="Calibri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ru-RU">
                <a:latin typeface="Calibri" pitchFamily="34" charset="0"/>
              </a:rPr>
              <a:t>Выберите систему в которой проводится экзамен: </a:t>
            </a:r>
            <a:r>
              <a:rPr lang="en-US">
                <a:latin typeface="Calibri" pitchFamily="34" charset="0"/>
              </a:rPr>
              <a:t>Moodle </a:t>
            </a:r>
            <a:r>
              <a:rPr lang="ru-RU">
                <a:latin typeface="Calibri" pitchFamily="34" charset="0"/>
              </a:rPr>
              <a:t>или </a:t>
            </a:r>
            <a:r>
              <a:rPr lang="en-US">
                <a:latin typeface="Calibri" pitchFamily="34" charset="0"/>
              </a:rPr>
              <a:t>Platonus</a:t>
            </a:r>
          </a:p>
          <a:p>
            <a:pPr marL="342900" indent="-342900">
              <a:buFontTx/>
              <a:buAutoNum type="arabicPeriod"/>
            </a:pPr>
            <a:r>
              <a:rPr lang="ru-RU">
                <a:latin typeface="Calibri" pitchFamily="34" charset="0"/>
              </a:rPr>
              <a:t>Введите логин и пароль от системы, в которой  сдаете экзамен ( от </a:t>
            </a:r>
            <a:r>
              <a:rPr lang="en-US">
                <a:latin typeface="Calibri" pitchFamily="34" charset="0"/>
              </a:rPr>
              <a:t>Moodle </a:t>
            </a:r>
            <a:r>
              <a:rPr lang="ru-RU">
                <a:latin typeface="Calibri" pitchFamily="34" charset="0"/>
              </a:rPr>
              <a:t>или от </a:t>
            </a:r>
            <a:r>
              <a:rPr lang="en-US">
                <a:latin typeface="Calibri" pitchFamily="34" charset="0"/>
              </a:rPr>
              <a:t>Platonus</a:t>
            </a:r>
            <a:r>
              <a:rPr lang="ru-RU">
                <a:latin typeface="Calibri" pitchFamily="34" charset="0"/>
              </a:rPr>
              <a:t>)</a:t>
            </a:r>
          </a:p>
        </p:txBody>
      </p:sp>
      <p:pic>
        <p:nvPicPr>
          <p:cNvPr id="8196" name="Picture 4" descr="Google Chrome icon (September 2014)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357298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8"/>
          <p:cNvGrpSpPr/>
          <p:nvPr/>
        </p:nvGrpSpPr>
        <p:grpSpPr>
          <a:xfrm>
            <a:off x="1143000" y="2571750"/>
            <a:ext cx="6632575" cy="4119563"/>
            <a:chOff x="1143000" y="2571750"/>
            <a:chExt cx="6632575" cy="4119563"/>
          </a:xfrm>
        </p:grpSpPr>
        <p:pic>
          <p:nvPicPr>
            <p:cNvPr id="8197" name="Рисунок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43000" y="2571750"/>
              <a:ext cx="6632575" cy="4119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Прямая со стрелкой 6"/>
            <p:cNvCxnSpPr/>
            <p:nvPr/>
          </p:nvCxnSpPr>
          <p:spPr>
            <a:xfrm flipV="1">
              <a:off x="5224456" y="5195886"/>
              <a:ext cx="642946" cy="39051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463"/>
            <a:ext cx="9144000" cy="10683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Шаг 6. </a:t>
            </a:r>
            <a:r>
              <a:rPr lang="ru-RU" sz="1800" dirty="0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Нажмите на кнопку Перейти к </a:t>
            </a:r>
            <a:r>
              <a:rPr lang="ru-RU" sz="1800" dirty="0" err="1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прокторингу</a:t>
            </a:r>
            <a:r>
              <a:rPr lang="ru-RU" sz="1800" dirty="0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 и загрузите свое фото </a:t>
            </a:r>
            <a:endParaRPr lang="ru-RU" sz="1800" dirty="0">
              <a:solidFill>
                <a:schemeClr val="tx2"/>
              </a:solidFill>
              <a:latin typeface="Malgun Gothic" pitchFamily="34" charset="-127"/>
              <a:cs typeface="+mn-cs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9140" t="36250" r="23359" b="22500"/>
          <a:stretch>
            <a:fillRect/>
          </a:stretch>
        </p:blipFill>
        <p:spPr bwMode="auto">
          <a:xfrm>
            <a:off x="928662" y="1285860"/>
            <a:ext cx="685804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 l="11250" t="25000" r="9296" b="51250"/>
          <a:stretch>
            <a:fillRect/>
          </a:stretch>
        </p:blipFill>
        <p:spPr bwMode="auto">
          <a:xfrm>
            <a:off x="571472" y="4643446"/>
            <a:ext cx="807249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28596" y="3786190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Если вас попросят установить расширение по ссылке, нажмите «Установить»</a:t>
            </a:r>
          </a:p>
          <a:p>
            <a:r>
              <a:rPr lang="ru-RU" i="1" dirty="0" smtClean="0"/>
              <a:t>(расширение устанавливается только один раз)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463"/>
            <a:ext cx="9144000" cy="10683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Шаг 7. </a:t>
            </a:r>
            <a:r>
              <a:rPr lang="ru-RU" sz="1800" dirty="0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Предоставляем доступ к камере и микрофону</a:t>
            </a:r>
            <a:endParaRPr lang="ru-RU" sz="1800" dirty="0">
              <a:solidFill>
                <a:schemeClr val="tx2"/>
              </a:solidFill>
              <a:latin typeface="Malgun Gothic" pitchFamily="34" charset="-127"/>
              <a:cs typeface="+mn-cs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428596" y="1857364"/>
            <a:ext cx="8190585" cy="3819537"/>
            <a:chOff x="428596" y="1928802"/>
            <a:chExt cx="8190585" cy="3819537"/>
          </a:xfrm>
        </p:grpSpPr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2"/>
            <a:srcRect l="10547" t="27500" r="14922" b="11250"/>
            <a:stretch>
              <a:fillRect/>
            </a:stretch>
          </p:blipFill>
          <p:spPr bwMode="auto">
            <a:xfrm>
              <a:off x="428596" y="1928802"/>
              <a:ext cx="8190585" cy="3786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7" name="Прямая со стрелкой 6"/>
            <p:cNvCxnSpPr/>
            <p:nvPr/>
          </p:nvCxnSpPr>
          <p:spPr>
            <a:xfrm flipV="1">
              <a:off x="2571736" y="3429000"/>
              <a:ext cx="642946" cy="39051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 flipV="1">
              <a:off x="1928794" y="5357826"/>
              <a:ext cx="642946" cy="39051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85195" y="0"/>
            <a:ext cx="8958805" cy="1069514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Форматы весенней сессии  - 2021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596" y="2071678"/>
            <a:ext cx="807249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Бакалавриат</a:t>
            </a:r>
            <a:r>
              <a:rPr lang="ru-RU" b="1" dirty="0" smtClean="0">
                <a:solidFill>
                  <a:srgbClr val="FF0000"/>
                </a:solidFill>
              </a:rPr>
              <a:t>  (очное отделение) </a:t>
            </a:r>
            <a:r>
              <a:rPr lang="ru-RU" dirty="0" smtClean="0"/>
              <a:t>– все экзамены сдаются в аудиториях университета. Иностранные студенты, которые не могут приехать в Казахстан, сдают дистанционно, предварительно уведомив директорат. Директорат издает распоряжение о формате сессии для иностранного студента</a:t>
            </a:r>
          </a:p>
          <a:p>
            <a:pPr algn="ctr"/>
            <a:endParaRPr lang="ru-RU" dirty="0" smtClean="0"/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Бакалавриат</a:t>
            </a:r>
            <a:r>
              <a:rPr lang="ru-RU" b="1" dirty="0" smtClean="0">
                <a:solidFill>
                  <a:srgbClr val="FF0000"/>
                </a:solidFill>
              </a:rPr>
              <a:t>  (дистанционное отделение) </a:t>
            </a:r>
            <a:r>
              <a:rPr lang="ru-RU" dirty="0" smtClean="0"/>
              <a:t>– все экзамены сдаются дистанционно (</a:t>
            </a:r>
            <a:r>
              <a:rPr lang="ru-RU" sz="1400" dirty="0" smtClean="0"/>
              <a:t>кроме ОП Музыкальное образование, Визуальное искусство и художественный труд, Физическая культура и спорт) 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Магистратура</a:t>
            </a:r>
            <a:r>
              <a:rPr lang="ru-RU" dirty="0" smtClean="0"/>
              <a:t> - все экзамены сдаются дистанционно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463"/>
            <a:ext cx="9144000" cy="10683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Шаг 7. </a:t>
            </a:r>
            <a:r>
              <a:rPr lang="ru-RU" sz="1800" dirty="0" smtClean="0">
                <a:solidFill>
                  <a:schemeClr val="tx2"/>
                </a:solidFill>
                <a:latin typeface="Malgun Gothic" pitchFamily="34" charset="-127"/>
                <a:cs typeface="+mn-cs"/>
              </a:rPr>
              <a:t>Предоставляем доступ к камере и микрофону</a:t>
            </a:r>
            <a:endParaRPr lang="ru-RU" sz="1800" dirty="0">
              <a:solidFill>
                <a:schemeClr val="tx2"/>
              </a:solidFill>
              <a:latin typeface="Malgun Gothic" pitchFamily="34" charset="-127"/>
              <a:cs typeface="+mn-cs"/>
            </a:endParaRPr>
          </a:p>
        </p:txBody>
      </p:sp>
      <p:grpSp>
        <p:nvGrpSpPr>
          <p:cNvPr id="3" name="Группа 8"/>
          <p:cNvGrpSpPr/>
          <p:nvPr/>
        </p:nvGrpSpPr>
        <p:grpSpPr>
          <a:xfrm>
            <a:off x="428596" y="1857364"/>
            <a:ext cx="8190585" cy="3819537"/>
            <a:chOff x="428596" y="1928802"/>
            <a:chExt cx="8190585" cy="3819537"/>
          </a:xfrm>
        </p:grpSpPr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2"/>
            <a:srcRect l="10547" t="27500" r="14922" b="11250"/>
            <a:stretch>
              <a:fillRect/>
            </a:stretch>
          </p:blipFill>
          <p:spPr bwMode="auto">
            <a:xfrm>
              <a:off x="428596" y="1928802"/>
              <a:ext cx="8190585" cy="3786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7" name="Прямая со стрелкой 6"/>
            <p:cNvCxnSpPr/>
            <p:nvPr/>
          </p:nvCxnSpPr>
          <p:spPr>
            <a:xfrm flipV="1">
              <a:off x="2571736" y="3429000"/>
              <a:ext cx="642946" cy="39051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 стрелкой 7"/>
            <p:cNvCxnSpPr/>
            <p:nvPr/>
          </p:nvCxnSpPr>
          <p:spPr>
            <a:xfrm flipV="1">
              <a:off x="1928794" y="5357826"/>
              <a:ext cx="642946" cy="390513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8624" y="428625"/>
            <a:ext cx="69294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Ш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  <a:cs typeface="+mn-cs"/>
              </a:rPr>
              <a:t>аг 8.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rPr>
              <a:t>Предоставьте доступ к экрану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357313"/>
            <a:ext cx="600075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 стрелкой 9"/>
          <p:cNvCxnSpPr/>
          <p:nvPr/>
        </p:nvCxnSpPr>
        <p:spPr>
          <a:xfrm>
            <a:off x="857250" y="3429000"/>
            <a:ext cx="642938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/>
          <a:srcRect l="14063" t="8749" r="21953" b="14999"/>
          <a:stretch>
            <a:fillRect/>
          </a:stretch>
        </p:blipFill>
        <p:spPr bwMode="auto">
          <a:xfrm>
            <a:off x="3922713" y="3357563"/>
            <a:ext cx="522128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 стрелкой 11"/>
          <p:cNvCxnSpPr/>
          <p:nvPr/>
        </p:nvCxnSpPr>
        <p:spPr>
          <a:xfrm>
            <a:off x="2786063" y="5214938"/>
            <a:ext cx="2643187" cy="15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786563" y="6500813"/>
            <a:ext cx="642937" cy="15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2" name="TextBox 16"/>
          <p:cNvSpPr txBox="1">
            <a:spLocks noChangeArrowheads="1"/>
          </p:cNvSpPr>
          <p:nvPr/>
        </p:nvSpPr>
        <p:spPr bwMode="auto">
          <a:xfrm>
            <a:off x="285750" y="4857750"/>
            <a:ext cx="27146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i="1">
                <a:latin typeface="Calibri" pitchFamily="34" charset="0"/>
              </a:rPr>
              <a:t>Кликните по изображению экрана, а затем нажмите на кнопку Поделиться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357158" y="428625"/>
            <a:ext cx="7500990" cy="5572143"/>
            <a:chOff x="357158" y="428625"/>
            <a:chExt cx="7500990" cy="5572143"/>
          </a:xfrm>
        </p:grpSpPr>
        <p:sp>
          <p:nvSpPr>
            <p:cNvPr id="15" name="TextBox 14"/>
            <p:cNvSpPr txBox="1"/>
            <p:nvPr/>
          </p:nvSpPr>
          <p:spPr>
            <a:xfrm>
              <a:off x="428624" y="428625"/>
              <a:ext cx="692945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000" b="1" dirty="0" smtClean="0">
                  <a:solidFill>
                    <a:srgbClr val="FF0000"/>
                  </a:solidFill>
                </a:rPr>
                <a:t>Ш</a:t>
              </a:r>
              <a:r>
                <a:rPr lang="ru-RU" sz="2000" b="1" dirty="0" smtClean="0">
                  <a:solidFill>
                    <a:srgbClr val="FF0000"/>
                  </a:solidFill>
                  <a:latin typeface="+mn-lt"/>
                  <a:cs typeface="+mn-cs"/>
                </a:rPr>
                <a:t>аг 10. </a:t>
              </a:r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</a:rPr>
                <a:t>А</a:t>
              </a:r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  <a:latin typeface="+mn-lt"/>
                  <a:cs typeface="+mn-cs"/>
                </a:rPr>
                <a:t>вторизуйтесь в  системе </a:t>
              </a:r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+mn-lt"/>
                  <a:cs typeface="+mn-cs"/>
                </a:rPr>
                <a:t>Moodle </a:t>
              </a:r>
              <a:r>
                <a:rPr lang="ru-RU" sz="2000" b="1" dirty="0" smtClean="0">
                  <a:solidFill>
                    <a:schemeClr val="tx2">
                      <a:lumMod val="75000"/>
                    </a:schemeClr>
                  </a:solidFill>
                  <a:latin typeface="+mn-lt"/>
                  <a:cs typeface="+mn-cs"/>
                </a:rPr>
                <a:t>или </a:t>
              </a:r>
              <a:r>
                <a:rPr lang="kk-KZ" sz="2000" b="1" dirty="0" smtClean="0">
                  <a:solidFill>
                    <a:schemeClr val="tx2">
                      <a:lumMod val="75000"/>
                    </a:schemeClr>
                  </a:solidFill>
                  <a:latin typeface="+mn-lt"/>
                  <a:cs typeface="+mn-cs"/>
                </a:rPr>
                <a:t>Платонус</a:t>
              </a:r>
              <a:endParaRPr lang="ru-RU" sz="2000" dirty="0">
                <a:solidFill>
                  <a:schemeClr val="tx2">
                    <a:lumMod val="75000"/>
                  </a:schemeClr>
                </a:solidFill>
                <a:latin typeface="+mn-lt"/>
                <a:cs typeface="+mn-cs"/>
              </a:endParaRP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2786063" y="5214938"/>
              <a:ext cx="2643187" cy="15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794" name="Picture 2"/>
            <p:cNvPicPr>
              <a:picLocks noChangeAspect="1" noChangeArrowheads="1"/>
            </p:cNvPicPr>
            <p:nvPr/>
          </p:nvPicPr>
          <p:blipFill>
            <a:blip r:embed="rId2"/>
            <a:srcRect l="14765" t="17500" r="19844" b="6250"/>
            <a:stretch>
              <a:fillRect/>
            </a:stretch>
          </p:blipFill>
          <p:spPr bwMode="auto">
            <a:xfrm>
              <a:off x="1214414" y="1643050"/>
              <a:ext cx="6643734" cy="4357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0" name="Прямая со стрелкой 9"/>
            <p:cNvCxnSpPr/>
            <p:nvPr/>
          </p:nvCxnSpPr>
          <p:spPr>
            <a:xfrm>
              <a:off x="3857620" y="3500438"/>
              <a:ext cx="642938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57158" y="3071810"/>
              <a:ext cx="314327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k-KZ" sz="1400" i="1" dirty="0" smtClean="0">
                  <a:solidFill>
                    <a:srgbClr val="FF0000"/>
                  </a:solidFill>
                </a:rPr>
                <a:t>Нажмите на Ок и система автоматически перенаправит вас в </a:t>
              </a:r>
              <a:r>
                <a:rPr lang="en-US" sz="1400" i="1" dirty="0" smtClean="0">
                  <a:solidFill>
                    <a:srgbClr val="FF0000"/>
                  </a:solidFill>
                </a:rPr>
                <a:t> </a:t>
              </a:r>
              <a:r>
                <a:rPr lang="ru-RU" sz="1400" i="1" dirty="0" smtClean="0">
                  <a:solidFill>
                    <a:srgbClr val="FF0000"/>
                  </a:solidFill>
                </a:rPr>
                <a:t>ту систему, которую вы указали при входе в </a:t>
              </a:r>
              <a:r>
                <a:rPr lang="ru-RU" sz="1400" i="1" dirty="0" err="1" smtClean="0">
                  <a:solidFill>
                    <a:srgbClr val="FF0000"/>
                  </a:solidFill>
                </a:rPr>
                <a:t>Прокторинг</a:t>
              </a:r>
              <a:endParaRPr lang="ru-RU" sz="1400" i="1" dirty="0">
                <a:solidFill>
                  <a:srgbClr val="FF0000"/>
                </a:solidFill>
              </a:endParaRPr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>
              <a:off x="1000100" y="5572140"/>
              <a:ext cx="642937" cy="158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2710" t="11996" r="12710" b="12241"/>
          <a:stretch>
            <a:fillRect/>
          </a:stretch>
        </p:blipFill>
        <p:spPr bwMode="auto">
          <a:xfrm>
            <a:off x="428596" y="714356"/>
            <a:ext cx="837610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5786" y="357166"/>
            <a:ext cx="69294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Malgun Gothic" pitchFamily="34" charset="-127"/>
              </a:rPr>
              <a:t>Правила поведения студента на тестировании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 l="21797" t="13750" r="21250" b="10000"/>
          <a:stretch>
            <a:fillRect/>
          </a:stretch>
        </p:blipFill>
        <p:spPr bwMode="auto">
          <a:xfrm>
            <a:off x="1033428" y="1366813"/>
            <a:ext cx="7101843" cy="53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5786" y="500042"/>
            <a:ext cx="69294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Malgun Gothic" pitchFamily="34" charset="-127"/>
              </a:rPr>
              <a:t>Правила поведения студента на тестировании.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23203" t="13750" r="21250" b="12500"/>
          <a:stretch>
            <a:fillRect/>
          </a:stretch>
        </p:blipFill>
        <p:spPr bwMode="auto">
          <a:xfrm>
            <a:off x="928662" y="1215326"/>
            <a:ext cx="7364168" cy="549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23203" t="27296" r="21250" b="11250"/>
          <a:stretch>
            <a:fillRect/>
          </a:stretch>
        </p:blipFill>
        <p:spPr bwMode="auto">
          <a:xfrm>
            <a:off x="671403" y="1895459"/>
            <a:ext cx="7805859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85786" y="500042"/>
            <a:ext cx="69294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Malgun Gothic" pitchFamily="34" charset="-127"/>
              </a:rPr>
              <a:t>Какие нарушения фиксирует система </a:t>
            </a:r>
            <a:r>
              <a:rPr lang="ru-RU" sz="2000" b="1" dirty="0" err="1" smtClean="0">
                <a:solidFill>
                  <a:schemeClr val="tx2"/>
                </a:solidFill>
                <a:latin typeface="Malgun Gothic" pitchFamily="34" charset="-127"/>
              </a:rPr>
              <a:t>прокторинга</a:t>
            </a:r>
            <a:endParaRPr lang="ru-RU" sz="2000" b="1" dirty="0" smtClean="0">
              <a:solidFill>
                <a:schemeClr val="tx2"/>
              </a:solidFill>
              <a:latin typeface="Malgun Gothic" pitchFamily="34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344" y="1304925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Во время экзамена советуем не нарушать правила, все нарушения, перечисленные ниже, фиксируются у проктора и могут привести к аннулированию оценки</a:t>
            </a:r>
            <a:endParaRPr lang="ru-RU" sz="1600" b="1" dirty="0"/>
          </a:p>
        </p:txBody>
      </p:sp>
      <p:pic>
        <p:nvPicPr>
          <p:cNvPr id="7" name="Picture 2" descr="https://www.naidy.com/upload/iblock/57a/vosklitsatelnyy-znak.jpeg"/>
          <p:cNvPicPr>
            <a:picLocks noChangeAspect="1" noChangeArrowheads="1"/>
          </p:cNvPicPr>
          <p:nvPr/>
        </p:nvPicPr>
        <p:blipFill>
          <a:blip r:embed="rId3" cstate="print"/>
          <a:srcRect l="42763" r="40132"/>
          <a:stretch>
            <a:fillRect/>
          </a:stretch>
        </p:blipFill>
        <p:spPr bwMode="auto">
          <a:xfrm flipH="1">
            <a:off x="357157" y="1219185"/>
            <a:ext cx="207916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500042"/>
            <a:ext cx="75724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Malgun Gothic" pitchFamily="34" charset="-127"/>
              </a:rPr>
              <a:t>Действия, которые нельзя выполнять во время экзамена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4344" y="1304925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Во время экзамена не нужно выполнять эти 2 действия, потому что они могут прервать экзамен и автоматически аннулировать результат без права пересдачи</a:t>
            </a:r>
            <a:endParaRPr lang="ru-RU" sz="1600" b="1" dirty="0"/>
          </a:p>
        </p:txBody>
      </p:sp>
      <p:pic>
        <p:nvPicPr>
          <p:cNvPr id="7" name="Picture 2" descr="https://www.naidy.com/upload/iblock/57a/vosklitsatelnyy-znak.jpeg"/>
          <p:cNvPicPr>
            <a:picLocks noChangeAspect="1" noChangeArrowheads="1"/>
          </p:cNvPicPr>
          <p:nvPr/>
        </p:nvPicPr>
        <p:blipFill>
          <a:blip r:embed="rId2" cstate="print"/>
          <a:srcRect l="42763" r="40132"/>
          <a:stretch>
            <a:fillRect/>
          </a:stretch>
        </p:blipFill>
        <p:spPr bwMode="auto">
          <a:xfrm flipH="1">
            <a:off x="357157" y="1219185"/>
            <a:ext cx="207916" cy="785818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21094" t="34223" r="26430" b="18235"/>
          <a:stretch>
            <a:fillRect/>
          </a:stretch>
        </p:blipFill>
        <p:spPr bwMode="auto">
          <a:xfrm>
            <a:off x="714348" y="2143116"/>
            <a:ext cx="799027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214290"/>
            <a:ext cx="757242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Malgun Gothic" pitchFamily="34" charset="-127"/>
              </a:rPr>
              <a:t>Обязательно заранее пройдите пробный тест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Malgun Gothic" pitchFamily="34" charset="-127"/>
              </a:rPr>
              <a:t> на главной странице </a:t>
            </a:r>
            <a:r>
              <a:rPr lang="en-US" sz="2000" b="1" dirty="0" smtClean="0">
                <a:solidFill>
                  <a:schemeClr val="tx2"/>
                </a:solidFill>
                <a:latin typeface="Malgun Gothic" pitchFamily="34" charset="-127"/>
              </a:rPr>
              <a:t>Moodle</a:t>
            </a:r>
            <a:endParaRPr lang="ru-RU" sz="2000" b="1" dirty="0" smtClean="0">
              <a:solidFill>
                <a:schemeClr val="tx2"/>
              </a:solidFill>
              <a:latin typeface="Malgun Gothic" pitchFamily="34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285860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Подключитесь к </a:t>
            </a:r>
            <a:r>
              <a:rPr lang="ru-RU" dirty="0" err="1" smtClean="0"/>
              <a:t>прокторингу</a:t>
            </a:r>
            <a:r>
              <a:rPr lang="ru-RU" dirty="0" smtClean="0"/>
              <a:t> согласно инструкции и пройдите Пробный тест  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214282" y="1714488"/>
            <a:ext cx="8215370" cy="4947826"/>
            <a:chOff x="214282" y="1714488"/>
            <a:chExt cx="8215370" cy="4947826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 l="23906" t="12500" r="8593" b="11250"/>
            <a:stretch>
              <a:fillRect/>
            </a:stretch>
          </p:blipFill>
          <p:spPr bwMode="auto">
            <a:xfrm>
              <a:off x="642910" y="1714488"/>
              <a:ext cx="7786742" cy="4947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0" name="Прямая со стрелкой 9"/>
            <p:cNvCxnSpPr/>
            <p:nvPr/>
          </p:nvCxnSpPr>
          <p:spPr>
            <a:xfrm>
              <a:off x="214282" y="5572140"/>
              <a:ext cx="571504" cy="1588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500042"/>
            <a:ext cx="75724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Malgun Gothic" pitchFamily="34" charset="-127"/>
              </a:rPr>
              <a:t>К кому обратиться, если вам что-то не понятно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844" y="1357298"/>
            <a:ext cx="8858312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Прокторинг</a:t>
            </a:r>
            <a:r>
              <a:rPr lang="ru-RU" b="1" dirty="0" smtClean="0">
                <a:solidFill>
                  <a:srgbClr val="C00000"/>
                </a:solidFill>
              </a:rPr>
              <a:t> и </a:t>
            </a:r>
            <a:r>
              <a:rPr lang="kk-KZ" b="1" dirty="0" smtClean="0">
                <a:solidFill>
                  <a:srgbClr val="C00000"/>
                </a:solidFill>
              </a:rPr>
              <a:t>КТ </a:t>
            </a:r>
            <a:r>
              <a:rPr lang="en-US" b="1" dirty="0" err="1" smtClean="0">
                <a:solidFill>
                  <a:srgbClr val="C00000"/>
                </a:solidFill>
              </a:rPr>
              <a:t>Platonus</a:t>
            </a:r>
            <a:r>
              <a:rPr lang="ru-RU" b="1" dirty="0" smtClean="0">
                <a:solidFill>
                  <a:srgbClr val="C00000"/>
                </a:solidFill>
              </a:rPr>
              <a:t> все институты, все специальности:</a:t>
            </a:r>
          </a:p>
          <a:p>
            <a:endParaRPr lang="ru-RU" sz="400" dirty="0" smtClean="0"/>
          </a:p>
          <a:p>
            <a:pPr lvl="1"/>
            <a:r>
              <a:rPr lang="ru-RU" dirty="0" smtClean="0"/>
              <a:t>7 771 430 7510  - Радченко Петр Николаевич, </a:t>
            </a:r>
            <a:r>
              <a:rPr lang="ru-RU" sz="1400" dirty="0" smtClean="0"/>
              <a:t>начальник отдела ДОТ</a:t>
            </a:r>
          </a:p>
          <a:p>
            <a:pPr lvl="1"/>
            <a:r>
              <a:rPr lang="ru-RU" dirty="0" smtClean="0"/>
              <a:t>8 771 481 6160  - </a:t>
            </a:r>
            <a:r>
              <a:rPr lang="ru-RU" dirty="0" err="1" smtClean="0"/>
              <a:t>Унру</a:t>
            </a:r>
            <a:r>
              <a:rPr lang="ru-RU" dirty="0" smtClean="0"/>
              <a:t> Андрей Петрович, </a:t>
            </a:r>
            <a:r>
              <a:rPr lang="ru-RU" sz="1400" dirty="0" smtClean="0"/>
              <a:t>старший специалист отдела ДОТ</a:t>
            </a:r>
          </a:p>
          <a:p>
            <a:pPr lvl="1"/>
            <a:endParaRPr lang="ru-RU" sz="1400" dirty="0" smtClean="0"/>
          </a:p>
          <a:p>
            <a:r>
              <a:rPr lang="ru-RU" b="1" dirty="0" err="1" smtClean="0">
                <a:solidFill>
                  <a:srgbClr val="C00000"/>
                </a:solidFill>
              </a:rPr>
              <a:t>Прокторинг</a:t>
            </a:r>
            <a:r>
              <a:rPr lang="ru-RU" b="1" dirty="0" smtClean="0">
                <a:solidFill>
                  <a:srgbClr val="C00000"/>
                </a:solidFill>
              </a:rPr>
              <a:t> и </a:t>
            </a:r>
            <a:r>
              <a:rPr lang="kk-KZ" b="1" dirty="0" smtClean="0">
                <a:solidFill>
                  <a:srgbClr val="C00000"/>
                </a:solidFill>
              </a:rPr>
              <a:t>КТ </a:t>
            </a:r>
            <a:r>
              <a:rPr lang="en-US" b="1" dirty="0" smtClean="0">
                <a:solidFill>
                  <a:srgbClr val="C00000"/>
                </a:solidFill>
              </a:rPr>
              <a:t>Moodle</a:t>
            </a:r>
            <a:r>
              <a:rPr lang="ru-RU" b="1" dirty="0" smtClean="0">
                <a:solidFill>
                  <a:srgbClr val="C00000"/>
                </a:solidFill>
              </a:rPr>
              <a:t>, </a:t>
            </a:r>
            <a:r>
              <a:rPr lang="ru-RU" b="1" dirty="0" smtClean="0">
                <a:solidFill>
                  <a:schemeClr val="tx2"/>
                </a:solidFill>
              </a:rPr>
              <a:t>педагогический институт:</a:t>
            </a:r>
          </a:p>
          <a:p>
            <a:endParaRPr lang="ru-RU" sz="400" dirty="0" smtClean="0"/>
          </a:p>
          <a:p>
            <a:pPr lvl="1"/>
            <a:r>
              <a:rPr lang="ru-RU" dirty="0" smtClean="0"/>
              <a:t>8 </a:t>
            </a:r>
            <a:r>
              <a:rPr lang="ru-RU" dirty="0" smtClean="0"/>
              <a:t>777 898 </a:t>
            </a:r>
            <a:r>
              <a:rPr lang="ru-RU" dirty="0" smtClean="0"/>
              <a:t>2930 - </a:t>
            </a:r>
            <a:r>
              <a:rPr lang="ru-RU" dirty="0" smtClean="0"/>
              <a:t>Сквиренко Надежда Васильевна, </a:t>
            </a:r>
            <a:r>
              <a:rPr lang="ru-RU" sz="1400" dirty="0" smtClean="0"/>
              <a:t>главный специалист ОДОТ</a:t>
            </a:r>
          </a:p>
          <a:p>
            <a:pPr lvl="1"/>
            <a:r>
              <a:rPr lang="ru-RU" dirty="0" smtClean="0"/>
              <a:t>8 </a:t>
            </a:r>
            <a:r>
              <a:rPr lang="ru-RU" dirty="0" smtClean="0"/>
              <a:t>777 759 </a:t>
            </a:r>
            <a:r>
              <a:rPr lang="ru-RU" dirty="0" smtClean="0"/>
              <a:t>1388 - </a:t>
            </a:r>
            <a:r>
              <a:rPr lang="ru-RU" dirty="0" smtClean="0"/>
              <a:t>Бекишева </a:t>
            </a:r>
            <a:r>
              <a:rPr lang="ru-RU" dirty="0" err="1" smtClean="0"/>
              <a:t>Асем</a:t>
            </a:r>
            <a:r>
              <a:rPr lang="ru-RU" dirty="0" smtClean="0"/>
              <a:t> </a:t>
            </a:r>
            <a:r>
              <a:rPr lang="ru-RU" dirty="0" err="1" smtClean="0"/>
              <a:t>Салимовна</a:t>
            </a:r>
            <a:r>
              <a:rPr lang="ru-RU" dirty="0" smtClean="0"/>
              <a:t>, </a:t>
            </a:r>
            <a:r>
              <a:rPr lang="ru-RU" sz="1400" dirty="0" smtClean="0"/>
              <a:t>старший специалист ОДОТ</a:t>
            </a:r>
          </a:p>
          <a:p>
            <a:pPr lvl="1"/>
            <a:endParaRPr lang="ru-RU" sz="800" dirty="0" smtClean="0"/>
          </a:p>
          <a:p>
            <a:r>
              <a:rPr lang="ru-RU" b="1" dirty="0" err="1" smtClean="0">
                <a:solidFill>
                  <a:srgbClr val="C00000"/>
                </a:solidFill>
              </a:rPr>
              <a:t>Прокторинг</a:t>
            </a:r>
            <a:r>
              <a:rPr lang="ru-RU" b="1" dirty="0" smtClean="0">
                <a:solidFill>
                  <a:srgbClr val="C00000"/>
                </a:solidFill>
              </a:rPr>
              <a:t> и </a:t>
            </a:r>
            <a:r>
              <a:rPr lang="kk-KZ" b="1" dirty="0" smtClean="0">
                <a:solidFill>
                  <a:srgbClr val="C00000"/>
                </a:solidFill>
              </a:rPr>
              <a:t>КТ </a:t>
            </a:r>
            <a:r>
              <a:rPr lang="en-US" b="1" dirty="0" smtClean="0">
                <a:solidFill>
                  <a:srgbClr val="C00000"/>
                </a:solidFill>
              </a:rPr>
              <a:t>Moodle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институт экономики и права:</a:t>
            </a:r>
          </a:p>
          <a:p>
            <a:endParaRPr lang="ru-RU" sz="400" dirty="0" smtClean="0"/>
          </a:p>
          <a:p>
            <a:pPr lvl="1"/>
            <a:r>
              <a:rPr lang="ru-RU" dirty="0" smtClean="0"/>
              <a:t>7 </a:t>
            </a:r>
            <a:r>
              <a:rPr lang="ru-RU" dirty="0" smtClean="0"/>
              <a:t>747 308 </a:t>
            </a:r>
            <a:r>
              <a:rPr lang="ru-RU" dirty="0" smtClean="0"/>
              <a:t>2944 - </a:t>
            </a:r>
            <a:r>
              <a:rPr lang="ru-RU" dirty="0" smtClean="0"/>
              <a:t>Тулегенова </a:t>
            </a:r>
            <a:r>
              <a:rPr lang="ru-RU" dirty="0" err="1" smtClean="0"/>
              <a:t>гулден</a:t>
            </a:r>
            <a:r>
              <a:rPr lang="ru-RU" dirty="0" smtClean="0"/>
              <a:t> </a:t>
            </a:r>
            <a:r>
              <a:rPr lang="ru-RU" dirty="0" err="1" smtClean="0"/>
              <a:t>Тулендиевна</a:t>
            </a:r>
            <a:r>
              <a:rPr lang="ru-RU" dirty="0" smtClean="0"/>
              <a:t>, </a:t>
            </a:r>
            <a:r>
              <a:rPr lang="ru-RU" sz="1400" dirty="0" smtClean="0"/>
              <a:t>главный специалист ОДОТ</a:t>
            </a:r>
          </a:p>
          <a:p>
            <a:pPr lvl="1"/>
            <a:r>
              <a:rPr lang="ru-RU" dirty="0" smtClean="0"/>
              <a:t>8 </a:t>
            </a:r>
            <a:r>
              <a:rPr lang="ru-RU" dirty="0" smtClean="0"/>
              <a:t>701 625 </a:t>
            </a:r>
            <a:r>
              <a:rPr lang="ru-RU" dirty="0" smtClean="0"/>
              <a:t>9434 - </a:t>
            </a:r>
            <a:r>
              <a:rPr lang="ru-RU" dirty="0" err="1" smtClean="0"/>
              <a:t>Руди</a:t>
            </a:r>
            <a:r>
              <a:rPr lang="ru-RU" dirty="0" smtClean="0"/>
              <a:t> Анна Сергеевна, </a:t>
            </a:r>
            <a:r>
              <a:rPr lang="ru-RU" sz="1400" dirty="0" smtClean="0"/>
              <a:t>главный специалист ОДОТ</a:t>
            </a:r>
          </a:p>
          <a:p>
            <a:endParaRPr lang="ru-RU" sz="800" b="1" dirty="0" smtClean="0">
              <a:solidFill>
                <a:srgbClr val="C00000"/>
              </a:solidFill>
            </a:endParaRPr>
          </a:p>
          <a:p>
            <a:r>
              <a:rPr lang="ru-RU" b="1" dirty="0" err="1" smtClean="0">
                <a:solidFill>
                  <a:srgbClr val="C00000"/>
                </a:solidFill>
              </a:rPr>
              <a:t>Прокторинг</a:t>
            </a:r>
            <a:r>
              <a:rPr lang="ru-RU" b="1" dirty="0" smtClean="0">
                <a:solidFill>
                  <a:srgbClr val="C00000"/>
                </a:solidFill>
              </a:rPr>
              <a:t> и </a:t>
            </a:r>
            <a:r>
              <a:rPr lang="kk-KZ" b="1" dirty="0" smtClean="0">
                <a:solidFill>
                  <a:srgbClr val="C00000"/>
                </a:solidFill>
              </a:rPr>
              <a:t>КТ </a:t>
            </a:r>
            <a:r>
              <a:rPr lang="en-US" b="1" dirty="0" smtClean="0">
                <a:solidFill>
                  <a:srgbClr val="C00000"/>
                </a:solidFill>
              </a:rPr>
              <a:t>Moodle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инженерно-технический институт:</a:t>
            </a:r>
          </a:p>
          <a:p>
            <a:endParaRPr lang="ru-RU" sz="400" dirty="0" smtClean="0"/>
          </a:p>
          <a:p>
            <a:pPr lvl="1"/>
            <a:r>
              <a:rPr lang="ru-RU" dirty="0" smtClean="0"/>
              <a:t>7 </a:t>
            </a:r>
            <a:r>
              <a:rPr lang="ru-RU" dirty="0" smtClean="0"/>
              <a:t>705 746 </a:t>
            </a:r>
            <a:r>
              <a:rPr lang="ru-RU" dirty="0" smtClean="0"/>
              <a:t>3546 - </a:t>
            </a:r>
            <a:r>
              <a:rPr lang="ru-RU" dirty="0" smtClean="0"/>
              <a:t>Кравченко Наталья Олеговна, </a:t>
            </a:r>
            <a:r>
              <a:rPr lang="ru-RU" sz="1400" dirty="0" smtClean="0"/>
              <a:t>главный специалист ОДОТ</a:t>
            </a:r>
          </a:p>
          <a:p>
            <a:pPr lvl="1"/>
            <a:r>
              <a:rPr lang="ru-RU" dirty="0" smtClean="0"/>
              <a:t>8 </a:t>
            </a:r>
            <a:r>
              <a:rPr lang="ru-RU" dirty="0" smtClean="0"/>
              <a:t>775 436 </a:t>
            </a:r>
            <a:r>
              <a:rPr lang="ru-RU" dirty="0" smtClean="0"/>
              <a:t>4346 - </a:t>
            </a:r>
            <a:r>
              <a:rPr lang="ru-RU" dirty="0" smtClean="0"/>
              <a:t>Побединская Олеся Александровна, </a:t>
            </a:r>
            <a:r>
              <a:rPr lang="ru-RU" sz="1400" dirty="0" smtClean="0"/>
              <a:t>старший специалист ОДОТ</a:t>
            </a:r>
          </a:p>
          <a:p>
            <a:endParaRPr lang="ru-RU" sz="800" b="1" dirty="0" smtClean="0">
              <a:solidFill>
                <a:srgbClr val="C00000"/>
              </a:solidFill>
            </a:endParaRPr>
          </a:p>
          <a:p>
            <a:r>
              <a:rPr lang="ru-RU" b="1" dirty="0" err="1" smtClean="0">
                <a:solidFill>
                  <a:srgbClr val="C00000"/>
                </a:solidFill>
              </a:rPr>
              <a:t>Прокторинг</a:t>
            </a:r>
            <a:r>
              <a:rPr lang="ru-RU" b="1" dirty="0" smtClean="0">
                <a:solidFill>
                  <a:srgbClr val="C00000"/>
                </a:solidFill>
              </a:rPr>
              <a:t> и </a:t>
            </a:r>
            <a:r>
              <a:rPr lang="kk-KZ" b="1" dirty="0" smtClean="0">
                <a:solidFill>
                  <a:srgbClr val="C00000"/>
                </a:solidFill>
              </a:rPr>
              <a:t>КТ </a:t>
            </a:r>
            <a:r>
              <a:rPr lang="en-US" b="1" dirty="0" smtClean="0">
                <a:solidFill>
                  <a:srgbClr val="C00000"/>
                </a:solidFill>
              </a:rPr>
              <a:t>Moodle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сельскохозяйственный институт:</a:t>
            </a:r>
          </a:p>
          <a:p>
            <a:endParaRPr lang="ru-RU" sz="400" dirty="0" smtClean="0"/>
          </a:p>
          <a:p>
            <a:pPr lvl="1"/>
            <a:r>
              <a:rPr lang="ru-RU" dirty="0" smtClean="0"/>
              <a:t>7 </a:t>
            </a:r>
            <a:r>
              <a:rPr lang="ru-RU" dirty="0" smtClean="0"/>
              <a:t>747 512 </a:t>
            </a:r>
            <a:r>
              <a:rPr lang="ru-RU" dirty="0" smtClean="0"/>
              <a:t>6855 - </a:t>
            </a:r>
            <a:r>
              <a:rPr lang="ru-RU" dirty="0" smtClean="0"/>
              <a:t>Камышева Наталья Алексеевна, </a:t>
            </a:r>
            <a:r>
              <a:rPr lang="ru-RU" sz="1400" dirty="0" smtClean="0"/>
              <a:t>старший специалист ОДОТ</a:t>
            </a:r>
          </a:p>
          <a:p>
            <a:pPr lvl="1"/>
            <a:r>
              <a:rPr lang="ru-RU" smtClean="0"/>
              <a:t>8 </a:t>
            </a:r>
            <a:r>
              <a:rPr lang="ru-RU" smtClean="0"/>
              <a:t>705 </a:t>
            </a:r>
            <a:r>
              <a:rPr lang="ru-RU" smtClean="0"/>
              <a:t>460 </a:t>
            </a:r>
            <a:r>
              <a:rPr lang="ru-RU" smtClean="0"/>
              <a:t>6682 - </a:t>
            </a:r>
            <a:r>
              <a:rPr lang="ru-RU" dirty="0" err="1" smtClean="0"/>
              <a:t>Калкаева</a:t>
            </a:r>
            <a:r>
              <a:rPr lang="ru-RU" dirty="0" smtClean="0"/>
              <a:t> </a:t>
            </a:r>
            <a:r>
              <a:rPr lang="ru-RU" dirty="0" err="1" smtClean="0"/>
              <a:t>Марияш</a:t>
            </a:r>
            <a:r>
              <a:rPr lang="ru-RU" dirty="0" smtClean="0"/>
              <a:t> </a:t>
            </a:r>
            <a:r>
              <a:rPr lang="ru-RU" dirty="0" err="1" smtClean="0"/>
              <a:t>Касымхановна</a:t>
            </a:r>
            <a:r>
              <a:rPr lang="ru-RU" dirty="0" smtClean="0"/>
              <a:t>, </a:t>
            </a:r>
            <a:r>
              <a:rPr lang="ru-RU" sz="1400" dirty="0" smtClean="0"/>
              <a:t>специалист ОДОТ</a:t>
            </a:r>
          </a:p>
          <a:p>
            <a:pPr lvl="1"/>
            <a:endParaRPr lang="ru-RU" sz="1400" dirty="0" smtClean="0"/>
          </a:p>
          <a:p>
            <a:pPr lvl="1"/>
            <a:endParaRPr lang="ru-RU" sz="1400" dirty="0" smtClean="0"/>
          </a:p>
          <a:p>
            <a:pPr lvl="1"/>
            <a:endParaRPr lang="ru-RU" sz="1400" dirty="0" smtClean="0"/>
          </a:p>
          <a:p>
            <a:pPr lvl="1"/>
            <a:endParaRPr lang="ru-RU" sz="1400" dirty="0" smtClean="0"/>
          </a:p>
          <a:p>
            <a:pPr lvl="1"/>
            <a:endParaRPr lang="ru-RU" sz="14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Рейтинг семестра. Рейтинг экзамена. </a:t>
            </a:r>
            <a:br>
              <a:rPr lang="ru-RU" sz="20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</a:br>
            <a:r>
              <a:rPr lang="ru-RU" sz="20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Итоговая оценка по дисциплине.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64" y="1836653"/>
            <a:ext cx="903649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течение семестра студент выполняет задания текущих и рубежных контролей, каждое задание оценивается по 100-балльной шкале.</a:t>
            </a:r>
          </a:p>
          <a:p>
            <a:endParaRPr lang="ru-RU" dirty="0" smtClean="0"/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Рейтинг семестра </a:t>
            </a:r>
            <a:r>
              <a:rPr lang="ru-RU" dirty="0" smtClean="0"/>
              <a:t>– это результат обучения студента по дисциплине в течение семестра по 100 балльной шкале, который рассчитывается на основе текущих и рубежных оценок и отображается в информационной системе </a:t>
            </a:r>
            <a:r>
              <a:rPr lang="en-US" b="1" dirty="0" err="1" smtClean="0"/>
              <a:t>Platonus</a:t>
            </a:r>
            <a:endParaRPr lang="ru-RU" b="1" dirty="0" smtClean="0"/>
          </a:p>
          <a:p>
            <a:pPr algn="ctr"/>
            <a:endParaRPr lang="ru-RU" sz="1600" b="1" dirty="0" smtClean="0"/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Если Рейтинг семестра </a:t>
            </a:r>
            <a:r>
              <a:rPr lang="en-US" sz="1600" b="1" dirty="0" smtClean="0">
                <a:solidFill>
                  <a:srgbClr val="FF0000"/>
                </a:solidFill>
              </a:rPr>
              <a:t>&gt;= 50 </a:t>
            </a:r>
            <a:r>
              <a:rPr lang="ru-RU" sz="1600" b="1" dirty="0" smtClean="0">
                <a:solidFill>
                  <a:srgbClr val="FF0000"/>
                </a:solidFill>
              </a:rPr>
              <a:t>баллов, то студент допускается на экзамен. В противном случае пишет заявление на повторное изучение дисциплины в летнем семестре.</a:t>
            </a:r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Рейтинг экзамена (экзаменационная оценка) </a:t>
            </a:r>
            <a:r>
              <a:rPr lang="ru-RU" dirty="0" smtClean="0"/>
              <a:t>– это результат , который студент получает на экзамене по 100 балльной шкале</a:t>
            </a:r>
            <a:endParaRPr lang="ru-RU" b="1" dirty="0" smtClean="0">
              <a:solidFill>
                <a:srgbClr val="000099"/>
              </a:solidFill>
            </a:endParaRPr>
          </a:p>
          <a:p>
            <a:pPr algn="ctr"/>
            <a:endParaRPr lang="ru-RU" b="1" dirty="0" smtClean="0">
              <a:solidFill>
                <a:srgbClr val="000099"/>
              </a:solidFill>
            </a:endParaRPr>
          </a:p>
          <a:p>
            <a:pPr algn="ctr"/>
            <a:r>
              <a:rPr lang="ru-RU" b="1" dirty="0" smtClean="0">
                <a:solidFill>
                  <a:srgbClr val="000099"/>
                </a:solidFill>
              </a:rPr>
              <a:t>Итоговая оценка по дисциплине </a:t>
            </a:r>
            <a:r>
              <a:rPr lang="ru-RU" b="1" dirty="0" smtClean="0"/>
              <a:t>= 0,6*Рейтинг семестра + 0,4*Экзамен. оценка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 cstate="print"/>
          <a:srcRect l="43043" t="8898" r="42854" b="70566"/>
          <a:stretch>
            <a:fillRect/>
          </a:stretch>
        </p:blipFill>
        <p:spPr bwMode="auto">
          <a:xfrm>
            <a:off x="401366" y="5803360"/>
            <a:ext cx="785818" cy="78581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10" descr="панорама 2"/>
          <p:cNvPicPr>
            <a:picLocks noChangeAspect="1" noChangeArrowheads="1"/>
          </p:cNvPicPr>
          <p:nvPr/>
        </p:nvPicPr>
        <p:blipFill>
          <a:blip r:embed="rId3" cstate="print"/>
          <a:srcRect l="7999" b="13454"/>
          <a:stretch>
            <a:fillRect/>
          </a:stretch>
        </p:blipFill>
        <p:spPr bwMode="auto">
          <a:xfrm>
            <a:off x="683568" y="1484784"/>
            <a:ext cx="774065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428625" y="3786188"/>
            <a:ext cx="8286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3200" b="1">
                <a:solidFill>
                  <a:srgbClr val="005696"/>
                </a:solidFill>
              </a:rPr>
              <a:t>СПАСИБО ЗА ВНИМАНИЕ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Где посмотреть Рейтинг семестра в АИС </a:t>
            </a:r>
            <a:r>
              <a:rPr lang="en-US" sz="2200" dirty="0" err="1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Platonus</a:t>
            </a:r>
            <a: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/>
            </a:r>
            <a:b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</a:br>
            <a:r>
              <a:rPr lang="ru-RU" sz="1200" dirty="0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( 1 курс - все студенты; 2 -4 курсы студенты бывшего КГПУ им. </a:t>
            </a:r>
            <a:r>
              <a:rPr lang="ru-RU" sz="1200" dirty="0" err="1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У.Султангазина</a:t>
            </a:r>
            <a:r>
              <a:rPr lang="ru-RU" sz="1200" dirty="0" smtClean="0">
                <a:solidFill>
                  <a:srgbClr val="FF0000"/>
                </a:solidFill>
                <a:latin typeface="Malgun Gothic" pitchFamily="34" charset="-127"/>
                <a:cs typeface="+mn-cs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268760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/>
              <a:t>Зайдите в АИС</a:t>
            </a:r>
            <a:r>
              <a:rPr lang="en-US" sz="1600" dirty="0" smtClean="0"/>
              <a:t> </a:t>
            </a:r>
            <a:r>
              <a:rPr lang="en-US" sz="1600" dirty="0" err="1" smtClean="0"/>
              <a:t>Platonus</a:t>
            </a:r>
            <a:r>
              <a:rPr lang="en-US" sz="1600" dirty="0" smtClean="0"/>
              <a:t> </a:t>
            </a:r>
            <a:r>
              <a:rPr lang="ru-RU" sz="1600" dirty="0" smtClean="0"/>
              <a:t>со своим логином и паролем </a:t>
            </a:r>
            <a:r>
              <a:rPr lang="en-US" sz="1600" dirty="0">
                <a:hlinkClick r:id="rId2"/>
              </a:rPr>
              <a:t>https://platonus.ksu.edu.kz</a:t>
            </a:r>
            <a:r>
              <a:rPr lang="en-US" sz="1600" dirty="0" smtClean="0">
                <a:hlinkClick r:id="rId2"/>
              </a:rPr>
              <a:t>/</a:t>
            </a:r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Перейдите в раздел Журнал и  открывшемся окне вы увидите Рейтинг по каждой дисциплине семестра</a:t>
            </a: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09" r="2894" b="6127"/>
          <a:stretch/>
        </p:blipFill>
        <p:spPr bwMode="auto">
          <a:xfrm>
            <a:off x="246449" y="2348880"/>
            <a:ext cx="8532440" cy="4075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 1"/>
          <p:cNvSpPr/>
          <p:nvPr/>
        </p:nvSpPr>
        <p:spPr>
          <a:xfrm>
            <a:off x="4782953" y="4386815"/>
            <a:ext cx="648072" cy="55435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09" r="2894" b="6127"/>
          <a:stretch/>
        </p:blipFill>
        <p:spPr bwMode="auto">
          <a:xfrm>
            <a:off x="259081" y="2348879"/>
            <a:ext cx="8532440" cy="4075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вал 7"/>
          <p:cNvSpPr/>
          <p:nvPr/>
        </p:nvSpPr>
        <p:spPr>
          <a:xfrm>
            <a:off x="4795585" y="4386814"/>
            <a:ext cx="648072" cy="55435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09" r="2894" b="6127"/>
          <a:stretch/>
        </p:blipFill>
        <p:spPr bwMode="auto">
          <a:xfrm>
            <a:off x="259081" y="2336525"/>
            <a:ext cx="8532440" cy="4075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вал 9"/>
          <p:cNvSpPr/>
          <p:nvPr/>
        </p:nvSpPr>
        <p:spPr>
          <a:xfrm>
            <a:off x="4795585" y="4374460"/>
            <a:ext cx="648072" cy="55435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236296" y="4422515"/>
            <a:ext cx="648072" cy="55435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267744" y="4374459"/>
            <a:ext cx="648072" cy="55435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0" y="2857496"/>
            <a:ext cx="357158" cy="1588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20181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6778"/>
            <a:ext cx="9144000" cy="1069514"/>
          </a:xfrm>
        </p:spPr>
        <p:txBody>
          <a:bodyPr>
            <a:normAutofit/>
          </a:bodyPr>
          <a:lstStyle/>
          <a:p>
            <a:r>
              <a:rPr lang="ru-RU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Где посмотреть Рейтинг семестра в АИС СТЭК</a:t>
            </a:r>
            <a:r>
              <a:rPr lang="en-US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/>
            </a:r>
            <a:br>
              <a:rPr lang="en-US" sz="2200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</a:br>
            <a:r>
              <a:rPr lang="ru-RU" sz="1300" dirty="0">
                <a:solidFill>
                  <a:srgbClr val="FF0000"/>
                </a:solidFill>
                <a:latin typeface="Malgun Gothic" pitchFamily="34" charset="-127"/>
              </a:rPr>
              <a:t>(студенты </a:t>
            </a:r>
            <a:r>
              <a:rPr lang="ru-RU" sz="1300" dirty="0" smtClean="0">
                <a:solidFill>
                  <a:srgbClr val="FF0000"/>
                </a:solidFill>
                <a:latin typeface="Malgun Gothic" pitchFamily="34" charset="-127"/>
              </a:rPr>
              <a:t>2-5 курсов ОП бывшего КГУ </a:t>
            </a:r>
            <a:r>
              <a:rPr lang="ru-RU" sz="1300" dirty="0">
                <a:solidFill>
                  <a:srgbClr val="FF0000"/>
                </a:solidFill>
                <a:latin typeface="Malgun Gothic" pitchFamily="34" charset="-127"/>
              </a:rPr>
              <a:t>им</a:t>
            </a:r>
            <a:r>
              <a:rPr lang="ru-RU" sz="1300" dirty="0" smtClean="0">
                <a:solidFill>
                  <a:srgbClr val="FF0000"/>
                </a:solidFill>
                <a:latin typeface="Malgun Gothic" pitchFamily="34" charset="-127"/>
              </a:rPr>
              <a:t>. </a:t>
            </a:r>
            <a:r>
              <a:rPr lang="ru-RU" sz="1300" dirty="0" err="1" smtClean="0">
                <a:solidFill>
                  <a:srgbClr val="FF0000"/>
                </a:solidFill>
                <a:latin typeface="Malgun Gothic" pitchFamily="34" charset="-127"/>
              </a:rPr>
              <a:t>А.Байтрсынова</a:t>
            </a:r>
            <a:r>
              <a:rPr lang="ru-RU" sz="1300" dirty="0" smtClean="0">
                <a:solidFill>
                  <a:srgbClr val="FF0000"/>
                </a:solidFill>
                <a:latin typeface="Malgun Gothic" pitchFamily="34" charset="-127"/>
              </a:rPr>
              <a:t>)</a:t>
            </a:r>
            <a:r>
              <a:rPr lang="ru-RU" sz="2400" dirty="0" smtClean="0">
                <a:solidFill>
                  <a:srgbClr val="FF0000"/>
                </a:solidFill>
                <a:latin typeface="Malgun Gothic" pitchFamily="34" charset="-127"/>
              </a:rPr>
              <a:t> </a:t>
            </a:r>
            <a:endParaRPr lang="ru-RU" sz="2200" dirty="0" smtClean="0">
              <a:solidFill>
                <a:srgbClr val="005392"/>
              </a:solidFill>
              <a:latin typeface="Malgun Gothic" pitchFamily="34" charset="-127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268760"/>
            <a:ext cx="87849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/>
              <a:t>Зайдите в Личный кабинет студента/магистранта СТЭК</a:t>
            </a:r>
            <a:r>
              <a:rPr lang="en-US" sz="1600" dirty="0" smtClean="0"/>
              <a:t> </a:t>
            </a:r>
            <a:r>
              <a:rPr lang="ru-RU" sz="1600" dirty="0" smtClean="0"/>
              <a:t>со своим логином и паролем </a:t>
            </a:r>
            <a:r>
              <a:rPr lang="en-US" sz="1600" dirty="0">
                <a:hlinkClick r:id="rId2"/>
              </a:rPr>
              <a:t>http://cab.ksu.edu.kz</a:t>
            </a:r>
            <a:r>
              <a:rPr lang="en-US" sz="1600" dirty="0" smtClean="0">
                <a:hlinkClick r:id="rId2"/>
              </a:rPr>
              <a:t>/</a:t>
            </a:r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Перейдите в раздел Зачетка 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В открывшемся окне в таблице есть столбцы Аттестация, где вы можете увидеть результаты всех </a:t>
            </a:r>
            <a:r>
              <a:rPr lang="ru-RU" sz="1600" dirty="0" err="1" smtClean="0"/>
              <a:t>внутрисеместровых</a:t>
            </a:r>
            <a:r>
              <a:rPr lang="ru-RU" sz="1600" dirty="0" smtClean="0"/>
              <a:t> аттестации. </a:t>
            </a:r>
            <a:r>
              <a:rPr lang="ru-RU" sz="1600" b="1" dirty="0" smtClean="0"/>
              <a:t>Рейтинг семестра – это среднее арифметическое всех </a:t>
            </a:r>
            <a:r>
              <a:rPr lang="ru-RU" sz="1600" b="1" dirty="0" err="1" smtClean="0"/>
              <a:t>внутрисеместровых</a:t>
            </a:r>
            <a:r>
              <a:rPr lang="ru-RU" sz="1600" b="1" dirty="0" smtClean="0"/>
              <a:t> аттестаций</a:t>
            </a:r>
            <a:endParaRPr lang="ru-RU" sz="1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38420"/>
            <a:ext cx="8984845" cy="3149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5896273" y="4739501"/>
            <a:ext cx="324037" cy="42317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97268" y="5990514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 </a:t>
            </a:r>
            <a:r>
              <a:rPr lang="ru-RU" b="1" dirty="0">
                <a:solidFill>
                  <a:srgbClr val="C00000"/>
                </a:solidFill>
              </a:rPr>
              <a:t>примере на </a:t>
            </a:r>
            <a:r>
              <a:rPr lang="ru-RU" b="1" dirty="0" smtClean="0">
                <a:solidFill>
                  <a:srgbClr val="C00000"/>
                </a:solidFill>
              </a:rPr>
              <a:t>картинке выставлены Аттестация 1 = 59 ,  Аттестация 2 = 65, но еще не выставлена Аттестация 3.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Рейтинг семестра = (59+65+0)/3 = 41</a:t>
            </a:r>
            <a:endParaRPr lang="ru-RU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8074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285992"/>
            <a:ext cx="14097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AutoShape 2" descr="КГУ им.А.Байтурсынова Декана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7" descr="C:\Users\dist\Pictures\e8bdf5dcb78b4aa51cd83066c0127f0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571876"/>
            <a:ext cx="785900" cy="785900"/>
          </a:xfrm>
          <a:prstGeom prst="ellipse">
            <a:avLst/>
          </a:prstGeom>
          <a:ln w="28575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Picture 7" descr="C:\Users\dist\Pictures\e8bdf5dcb78b4aa51cd83066c0127f0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285860"/>
            <a:ext cx="785900" cy="785900"/>
          </a:xfrm>
          <a:prstGeom prst="ellipse">
            <a:avLst/>
          </a:prstGeom>
          <a:ln w="28575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5" descr="Сервис онлайн-собраний Zoom подорожал в 2 раза | Компьютерра"/>
          <p:cNvPicPr>
            <a:picLocks noChangeAspect="1" noChangeArrowheads="1"/>
          </p:cNvPicPr>
          <p:nvPr/>
        </p:nvPicPr>
        <p:blipFill>
          <a:blip r:embed="rId4" cstate="print"/>
          <a:srcRect l="21042" t="7014" r="20841" b="34869"/>
          <a:stretch>
            <a:fillRect/>
          </a:stretch>
        </p:blipFill>
        <p:spPr bwMode="auto">
          <a:xfrm>
            <a:off x="428596" y="5357826"/>
            <a:ext cx="714380" cy="714380"/>
          </a:xfrm>
          <a:prstGeom prst="ellipse">
            <a:avLst/>
          </a:prstGeom>
          <a:ln w="28575" cap="rnd">
            <a:solidFill>
              <a:schemeClr val="bg1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2071670" y="1643050"/>
            <a:ext cx="6072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C3300"/>
                </a:solidFill>
              </a:rPr>
              <a:t>КТ </a:t>
            </a:r>
            <a:r>
              <a:rPr lang="en-US" b="1" dirty="0">
                <a:solidFill>
                  <a:srgbClr val="CC3300"/>
                </a:solidFill>
              </a:rPr>
              <a:t>Moodle</a:t>
            </a:r>
            <a:r>
              <a:rPr lang="ru-RU" b="1" dirty="0">
                <a:solidFill>
                  <a:srgbClr val="CC3300"/>
                </a:solidFill>
              </a:rPr>
              <a:t> / КТ </a:t>
            </a:r>
            <a:r>
              <a:rPr lang="en-US" b="1" dirty="0" err="1" smtClean="0">
                <a:solidFill>
                  <a:srgbClr val="CC3300"/>
                </a:solidFill>
              </a:rPr>
              <a:t>Platonus</a:t>
            </a:r>
            <a:r>
              <a:rPr lang="ru-RU" b="1" dirty="0" smtClean="0">
                <a:solidFill>
                  <a:srgbClr val="CC3300"/>
                </a:solidFill>
              </a:rPr>
              <a:t>.</a:t>
            </a:r>
            <a:endParaRPr lang="ru-RU" b="1" dirty="0">
              <a:solidFill>
                <a:srgbClr val="CC3300"/>
              </a:solidFill>
            </a:endParaRPr>
          </a:p>
          <a:p>
            <a:pPr lvl="0"/>
            <a:r>
              <a:rPr lang="ru-RU" b="1" dirty="0" smtClean="0">
                <a:solidFill>
                  <a:srgbClr val="002060"/>
                </a:solidFill>
              </a:rPr>
              <a:t>Автоматизированное </a:t>
            </a:r>
            <a:r>
              <a:rPr lang="ru-RU" b="1" dirty="0">
                <a:solidFill>
                  <a:srgbClr val="002060"/>
                </a:solidFill>
              </a:rPr>
              <a:t>компьютерное </a:t>
            </a:r>
            <a:r>
              <a:rPr lang="ru-RU" b="1" dirty="0" smtClean="0">
                <a:solidFill>
                  <a:srgbClr val="002060"/>
                </a:solidFill>
              </a:rPr>
              <a:t>тестирование с использованием  </a:t>
            </a:r>
            <a:r>
              <a:rPr lang="ru-RU" b="1" dirty="0" smtClean="0">
                <a:solidFill>
                  <a:srgbClr val="FF0000"/>
                </a:solidFill>
              </a:rPr>
              <a:t>системы </a:t>
            </a:r>
            <a:r>
              <a:rPr lang="ru-RU" b="1" dirty="0" err="1" smtClean="0">
                <a:solidFill>
                  <a:srgbClr val="FF0000"/>
                </a:solidFill>
              </a:rPr>
              <a:t>Прокторинга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71670" y="3286124"/>
            <a:ext cx="6715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CC3300"/>
                </a:solidFill>
              </a:rPr>
              <a:t>ТЗ </a:t>
            </a:r>
            <a:r>
              <a:rPr lang="en-US" b="1" dirty="0" smtClean="0">
                <a:solidFill>
                  <a:srgbClr val="CC3300"/>
                </a:solidFill>
              </a:rPr>
              <a:t>Moodle</a:t>
            </a:r>
            <a:r>
              <a:rPr lang="ru-RU" b="1" dirty="0" smtClean="0">
                <a:solidFill>
                  <a:srgbClr val="CC3300"/>
                </a:solidFill>
              </a:rPr>
              <a:t>.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Творческое задание в </a:t>
            </a:r>
            <a:r>
              <a:rPr lang="en-US" b="1" dirty="0" smtClean="0">
                <a:solidFill>
                  <a:srgbClr val="002060"/>
                </a:solidFill>
              </a:rPr>
              <a:t>Moodle</a:t>
            </a:r>
            <a:r>
              <a:rPr lang="ru-RU" b="1" dirty="0" smtClean="0">
                <a:solidFill>
                  <a:srgbClr val="002060"/>
                </a:solidFill>
              </a:rPr>
              <a:t> – </a:t>
            </a:r>
            <a:r>
              <a:rPr lang="ru-RU" dirty="0" smtClean="0"/>
              <a:t>задание преподавателя, результат выполнения которого студент сохраняет в файле требуемого формата и отправляет на проверку в учебном курсе </a:t>
            </a:r>
            <a:r>
              <a:rPr lang="en-US" dirty="0" smtClean="0"/>
              <a:t>Moodle</a:t>
            </a:r>
            <a:r>
              <a:rPr lang="ru-RU" dirty="0" smtClean="0"/>
              <a:t>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3108" y="5143512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CC3300"/>
                </a:solidFill>
              </a:rPr>
              <a:t>УЭ </a:t>
            </a:r>
            <a:r>
              <a:rPr lang="en-US" b="1" dirty="0">
                <a:solidFill>
                  <a:srgbClr val="CC3300"/>
                </a:solidFill>
              </a:rPr>
              <a:t>Zoom </a:t>
            </a:r>
            <a:r>
              <a:rPr lang="ru-RU" b="1" dirty="0" smtClean="0">
                <a:solidFill>
                  <a:srgbClr val="CC3300"/>
                </a:solidFill>
              </a:rPr>
              <a:t>/ УЭ </a:t>
            </a:r>
            <a:r>
              <a:rPr lang="en-US" b="1" dirty="0" smtClean="0">
                <a:solidFill>
                  <a:srgbClr val="CC3300"/>
                </a:solidFill>
              </a:rPr>
              <a:t>BBB</a:t>
            </a:r>
            <a:r>
              <a:rPr lang="ru-RU" b="1" dirty="0" smtClean="0">
                <a:solidFill>
                  <a:srgbClr val="CC3300"/>
                </a:solidFill>
              </a:rPr>
              <a:t>.</a:t>
            </a:r>
            <a:r>
              <a:rPr lang="en-US" b="1" dirty="0" smtClean="0">
                <a:solidFill>
                  <a:srgbClr val="CC330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Устный </a:t>
            </a:r>
            <a:r>
              <a:rPr lang="ru-RU" b="1" dirty="0">
                <a:solidFill>
                  <a:srgbClr val="002060"/>
                </a:solidFill>
              </a:rPr>
              <a:t>экзамен в режиме </a:t>
            </a:r>
            <a:r>
              <a:rPr lang="ru-RU" b="1" dirty="0" smtClean="0">
                <a:solidFill>
                  <a:srgbClr val="002060"/>
                </a:solidFill>
              </a:rPr>
              <a:t>он-</a:t>
            </a:r>
            <a:r>
              <a:rPr lang="ru-RU" b="1" dirty="0" err="1" smtClean="0">
                <a:solidFill>
                  <a:srgbClr val="002060"/>
                </a:solidFill>
              </a:rPr>
              <a:t>лайн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на платформе  </a:t>
            </a:r>
            <a:r>
              <a:rPr lang="en-US" b="1" dirty="0" smtClean="0">
                <a:solidFill>
                  <a:srgbClr val="002060"/>
                </a:solidFill>
              </a:rPr>
              <a:t>Zoom</a:t>
            </a:r>
            <a:r>
              <a:rPr lang="ru-RU" b="1" dirty="0" smtClean="0">
                <a:solidFill>
                  <a:srgbClr val="002060"/>
                </a:solidFill>
              </a:rPr>
              <a:t> или </a:t>
            </a:r>
            <a:r>
              <a:rPr lang="en-US" b="1" dirty="0" err="1" smtClean="0">
                <a:solidFill>
                  <a:srgbClr val="002060"/>
                </a:solidFill>
              </a:rPr>
              <a:t>BigBlueButton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– </a:t>
            </a:r>
            <a:r>
              <a:rPr lang="ru-RU" dirty="0" smtClean="0"/>
              <a:t>экзамен по билетам в режиме онлайн на платформе </a:t>
            </a:r>
            <a:r>
              <a:rPr lang="en-US" dirty="0" smtClean="0"/>
              <a:t>Zoom </a:t>
            </a:r>
            <a:r>
              <a:rPr lang="ru-RU" dirty="0" smtClean="0"/>
              <a:t>или на платформе </a:t>
            </a:r>
            <a:r>
              <a:rPr lang="en-US" dirty="0" smtClean="0"/>
              <a:t>BBB c </a:t>
            </a:r>
            <a:r>
              <a:rPr lang="ru-RU" dirty="0" smtClean="0"/>
              <a:t>сохранением записи трансляции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 l="12780" t="11112" r="8333" b="8888"/>
          <a:stretch>
            <a:fillRect/>
          </a:stretch>
        </p:blipFill>
        <p:spPr bwMode="auto">
          <a:xfrm>
            <a:off x="1285852" y="5286388"/>
            <a:ext cx="785818" cy="74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155575" y="470493"/>
            <a:ext cx="8604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5392"/>
                </a:solidFill>
                <a:latin typeface="Malgun Gothic" pitchFamily="34" charset="-127"/>
                <a:ea typeface="+mj-ea"/>
              </a:rPr>
              <a:t>Дистанционная сессия. Формы экзаменов.</a:t>
            </a:r>
            <a:endParaRPr lang="ru-RU" sz="2000" b="1" dirty="0">
              <a:solidFill>
                <a:srgbClr val="005392"/>
              </a:solidFill>
              <a:latin typeface="Malgun Gothic" pitchFamily="34" charset="-127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978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142984"/>
            <a:ext cx="9148753" cy="51911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k-KZ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1400" b="1" dirty="0" smtClean="0">
                <a:latin typeface="+mj-lt"/>
                <a:ea typeface="+mj-ea"/>
                <a:cs typeface="+mj-cs"/>
              </a:rPr>
              <a:t>Расписание экзаменов размещено на главной странице </a:t>
            </a:r>
            <a:r>
              <a:rPr lang="en-US" sz="1400" b="1" dirty="0" smtClean="0">
                <a:latin typeface="+mj-lt"/>
                <a:ea typeface="+mj-ea"/>
                <a:cs typeface="+mj-cs"/>
              </a:rPr>
              <a:t>Moodle </a:t>
            </a:r>
            <a:r>
              <a:rPr lang="ru-RU" sz="1400" b="1" dirty="0" smtClean="0">
                <a:latin typeface="+mj-lt"/>
                <a:ea typeface="+mj-ea"/>
                <a:cs typeface="+mj-cs"/>
              </a:rPr>
              <a:t>в разделе Графики и расписания сессий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AutoShape 2" descr="КГУ им.А.Байтурсынова Декана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55575" y="470493"/>
            <a:ext cx="8604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5392"/>
                </a:solidFill>
                <a:latin typeface="Malgun Gothic" pitchFamily="34" charset="-127"/>
                <a:ea typeface="+mj-ea"/>
              </a:rPr>
              <a:t>Дистанционная сессия. Формы экзаменов.</a:t>
            </a:r>
            <a:endParaRPr lang="ru-RU" sz="2000" b="1" dirty="0">
              <a:solidFill>
                <a:srgbClr val="005392"/>
              </a:solidFill>
              <a:latin typeface="Malgun Gothic" pitchFamily="34" charset="-127"/>
              <a:ea typeface="+mj-ea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t="23750" r="6484" b="7917"/>
          <a:stretch>
            <a:fillRect/>
          </a:stretch>
        </p:blipFill>
        <p:spPr bwMode="auto">
          <a:xfrm>
            <a:off x="142844" y="2071678"/>
            <a:ext cx="8887159" cy="3652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Овал 20"/>
          <p:cNvSpPr/>
          <p:nvPr/>
        </p:nvSpPr>
        <p:spPr>
          <a:xfrm>
            <a:off x="5248267" y="3119436"/>
            <a:ext cx="2500330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>
            <a:off x="6143636" y="2071678"/>
            <a:ext cx="428628" cy="1588"/>
          </a:xfrm>
          <a:prstGeom prst="straightConnector1">
            <a:avLst/>
          </a:prstGeom>
          <a:ln w="476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0978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400110"/>
          </a:xfr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5392"/>
                </a:solidFill>
                <a:latin typeface="Malgun Gothic" pitchFamily="34" charset="-127"/>
                <a:cs typeface="+mn-cs"/>
              </a:rPr>
              <a:t>Фрагмент расписания экзаменов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689" t="35061" r="33203" b="18750"/>
          <a:stretch>
            <a:fillRect/>
          </a:stretch>
        </p:blipFill>
        <p:spPr bwMode="auto">
          <a:xfrm>
            <a:off x="-36177" y="2285992"/>
            <a:ext cx="9130080" cy="36433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642918"/>
            <a:ext cx="890587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 smtClean="0"/>
              <a:t>Форма дистанционного экзамен</a:t>
            </a:r>
            <a:r>
              <a:rPr lang="kk-KZ" sz="1600" b="1" dirty="0" smtClean="0"/>
              <a:t>а по дисциплине указывается в Расписании экзаменов:</a:t>
            </a:r>
            <a:br>
              <a:rPr lang="kk-KZ" sz="1600" b="1" dirty="0" smtClean="0"/>
            </a:br>
            <a:r>
              <a:rPr lang="kk-KZ" sz="1400" b="1" dirty="0" smtClean="0"/>
              <a:t>УЭ </a:t>
            </a:r>
            <a:r>
              <a:rPr lang="en-US" sz="1400" b="1" dirty="0" smtClean="0"/>
              <a:t>Zoom </a:t>
            </a:r>
            <a:r>
              <a:rPr lang="ru-RU" sz="1400" dirty="0" smtClean="0"/>
              <a:t>– устный экзамен на платформе </a:t>
            </a:r>
            <a:r>
              <a:rPr lang="en-US" sz="1400" dirty="0" smtClean="0"/>
              <a:t>Zoom</a:t>
            </a:r>
          </a:p>
          <a:p>
            <a:pPr lvl="0"/>
            <a:r>
              <a:rPr lang="ru-RU" sz="1400" b="1" dirty="0" smtClean="0"/>
              <a:t>УЭ ВВВ </a:t>
            </a:r>
            <a:r>
              <a:rPr lang="ru-RU" sz="1400" dirty="0" smtClean="0"/>
              <a:t>– устный экзамен </a:t>
            </a:r>
            <a:r>
              <a:rPr lang="ru-RU" sz="1400" dirty="0" err="1" smtClean="0"/>
              <a:t>Видеоконфренеции</a:t>
            </a:r>
            <a:r>
              <a:rPr lang="ru-RU" sz="1400" dirty="0" smtClean="0"/>
              <a:t> ВВВ дистанционного курса </a:t>
            </a:r>
            <a:r>
              <a:rPr lang="en-US" sz="1400" dirty="0" smtClean="0"/>
              <a:t> Moodle</a:t>
            </a:r>
          </a:p>
          <a:p>
            <a:pPr lvl="0"/>
            <a:r>
              <a:rPr lang="ru-RU" sz="1400" b="1" dirty="0" smtClean="0"/>
              <a:t>КТ </a:t>
            </a:r>
            <a:r>
              <a:rPr lang="en-US" sz="1400" b="1" dirty="0" smtClean="0"/>
              <a:t>Moodle </a:t>
            </a:r>
            <a:r>
              <a:rPr lang="en-US" sz="1400" dirty="0" smtClean="0"/>
              <a:t>– </a:t>
            </a:r>
            <a:r>
              <a:rPr lang="ru-RU" sz="1400" dirty="0" smtClean="0"/>
              <a:t>компьютерное тестирование в дистанционном курсе </a:t>
            </a:r>
            <a:r>
              <a:rPr lang="en-US" sz="1400" dirty="0" smtClean="0"/>
              <a:t>Moodle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0000"/>
                </a:solidFill>
              </a:rPr>
              <a:t>под наблюдением </a:t>
            </a:r>
            <a:r>
              <a:rPr lang="ru-RU" sz="1400" dirty="0" err="1" smtClean="0">
                <a:solidFill>
                  <a:srgbClr val="FF0000"/>
                </a:solidFill>
              </a:rPr>
              <a:t>прокторинга</a:t>
            </a:r>
            <a:endParaRPr lang="ru-RU" sz="1400" dirty="0" smtClean="0">
              <a:solidFill>
                <a:srgbClr val="FF0000"/>
              </a:solidFill>
            </a:endParaRPr>
          </a:p>
          <a:p>
            <a:pPr lvl="0"/>
            <a:r>
              <a:rPr lang="ru-RU" sz="1400" b="1" dirty="0" smtClean="0"/>
              <a:t>КТ </a:t>
            </a:r>
            <a:r>
              <a:rPr lang="en-US" sz="1400" b="1" dirty="0" err="1" smtClean="0"/>
              <a:t>Platonus</a:t>
            </a:r>
            <a:r>
              <a:rPr lang="en-US" sz="1400" b="1" dirty="0" smtClean="0"/>
              <a:t> </a:t>
            </a:r>
            <a:r>
              <a:rPr lang="en-US" sz="1400" dirty="0" smtClean="0"/>
              <a:t>– </a:t>
            </a:r>
            <a:r>
              <a:rPr lang="ru-RU" sz="1400" dirty="0" smtClean="0"/>
              <a:t>компьютерное тестирование в АИС </a:t>
            </a:r>
            <a:r>
              <a:rPr lang="en-US" sz="1400" dirty="0" err="1" smtClean="0"/>
              <a:t>platonus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FF0000"/>
                </a:solidFill>
              </a:rPr>
              <a:t>под наблюдением </a:t>
            </a:r>
            <a:r>
              <a:rPr lang="ru-RU" sz="1400" dirty="0" err="1" smtClean="0">
                <a:solidFill>
                  <a:srgbClr val="FF0000"/>
                </a:solidFill>
              </a:rPr>
              <a:t>прокторинга</a:t>
            </a:r>
            <a:endParaRPr lang="en-US" sz="1400" dirty="0" smtClean="0">
              <a:solidFill>
                <a:srgbClr val="FF0000"/>
              </a:solidFill>
            </a:endParaRPr>
          </a:p>
          <a:p>
            <a:pPr lvl="0"/>
            <a:r>
              <a:rPr lang="ru-RU" sz="1400" b="1" dirty="0" smtClean="0"/>
              <a:t>ТЗ </a:t>
            </a:r>
            <a:r>
              <a:rPr lang="en-US" sz="1400" b="1" dirty="0" smtClean="0"/>
              <a:t>Moodle </a:t>
            </a:r>
            <a:r>
              <a:rPr lang="en-US" sz="1400" dirty="0" smtClean="0"/>
              <a:t>– </a:t>
            </a:r>
            <a:r>
              <a:rPr lang="ru-RU" sz="1400" dirty="0" smtClean="0"/>
              <a:t>творческое задание в </a:t>
            </a:r>
            <a:r>
              <a:rPr lang="ru-RU" sz="1400" dirty="0" err="1" smtClean="0"/>
              <a:t>в</a:t>
            </a:r>
            <a:r>
              <a:rPr lang="ru-RU" sz="1400" dirty="0" smtClean="0"/>
              <a:t> дистанционном курсе </a:t>
            </a:r>
            <a:r>
              <a:rPr lang="en-US" sz="1400" dirty="0" smtClean="0"/>
              <a:t>Moodle</a:t>
            </a:r>
            <a:r>
              <a:rPr lang="ru-RU" sz="1400" dirty="0" smtClean="0"/>
              <a:t> </a:t>
            </a:r>
          </a:p>
          <a:p>
            <a:pPr lvl="0"/>
            <a:endParaRPr lang="kk-KZ" sz="1400" dirty="0" smtClean="0"/>
          </a:p>
          <a:p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857224" y="4286256"/>
            <a:ext cx="428628" cy="14287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643174" y="4286256"/>
            <a:ext cx="428628" cy="14287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286248" y="3786190"/>
            <a:ext cx="428628" cy="14287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5857884" y="4286256"/>
            <a:ext cx="428628" cy="14287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7643834" y="4214818"/>
            <a:ext cx="428628" cy="14287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4000496" y="4143380"/>
            <a:ext cx="428628" cy="14287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-22517" y="332656"/>
            <a:ext cx="9163050" cy="5096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Если дистанционный экзамен в форме ТЗ в </a:t>
            </a:r>
            <a:r>
              <a:rPr lang="en-US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Moodle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60545" y="947241"/>
            <a:ext cx="61328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rgbClr val="002060"/>
                </a:solidFill>
              </a:rPr>
              <a:t>Студент: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lvl="0"/>
            <a:r>
              <a:rPr lang="ru-RU" sz="1600" b="1" dirty="0">
                <a:solidFill>
                  <a:srgbClr val="FF0000"/>
                </a:solidFill>
              </a:rPr>
              <a:t>Согласно расписанию экзаменов</a:t>
            </a:r>
            <a:r>
              <a:rPr lang="ru-RU" sz="1600" dirty="0"/>
              <a:t>. </a:t>
            </a:r>
            <a:r>
              <a:rPr lang="kk-KZ" sz="1600" dirty="0" smtClean="0"/>
              <a:t>В учебном курсе </a:t>
            </a:r>
            <a:r>
              <a:rPr lang="en-US" sz="1600" dirty="0" smtClean="0"/>
              <a:t>Moodle </a:t>
            </a:r>
            <a:r>
              <a:rPr lang="ru-RU" sz="1600" dirty="0" smtClean="0"/>
              <a:t>в 16-м разделе есть активный элемент «Экзамен. Творческое задание». (может быть скрыт до начала экзамена).</a:t>
            </a:r>
          </a:p>
          <a:p>
            <a:pPr lvl="0"/>
            <a:r>
              <a:rPr lang="ru-RU" sz="1600" dirty="0" smtClean="0"/>
              <a:t>В день экзамена Студент открывает </a:t>
            </a:r>
            <a:r>
              <a:rPr lang="ru-RU" sz="1600" dirty="0" err="1" smtClean="0"/>
              <a:t>элемет</a:t>
            </a:r>
            <a:r>
              <a:rPr lang="ru-RU" sz="1600" dirty="0" smtClean="0"/>
              <a:t>, выполняет задание, сохраняет его в файле (-</a:t>
            </a:r>
            <a:r>
              <a:rPr lang="ru-RU" sz="1600" dirty="0" err="1" smtClean="0"/>
              <a:t>лах</a:t>
            </a:r>
            <a:r>
              <a:rPr lang="ru-RU" sz="1600" dirty="0" smtClean="0"/>
              <a:t>) требуемого формата и загружает в элемент на проверку. </a:t>
            </a:r>
          </a:p>
          <a:p>
            <a:pPr lvl="0"/>
            <a:endParaRPr lang="ru-RU" sz="800" dirty="0" smtClean="0"/>
          </a:p>
          <a:p>
            <a:pPr lvl="0"/>
            <a:r>
              <a:rPr lang="ru-RU" sz="1600" dirty="0" smtClean="0"/>
              <a:t>После проверки на </a:t>
            </a:r>
            <a:r>
              <a:rPr lang="ru-RU" sz="1600" dirty="0" err="1" smtClean="0"/>
              <a:t>Антиплагиат</a:t>
            </a:r>
            <a:r>
              <a:rPr lang="ru-RU" sz="1600" dirty="0" smtClean="0"/>
              <a:t> преподаватель пишет отзывы и выставляет оценки в </a:t>
            </a:r>
            <a:r>
              <a:rPr lang="en-US" sz="1600" dirty="0" smtClean="0"/>
              <a:t>Moodle</a:t>
            </a:r>
            <a:r>
              <a:rPr lang="ru-RU" sz="1600" dirty="0" smtClean="0"/>
              <a:t> и в </a:t>
            </a:r>
            <a:r>
              <a:rPr lang="en-US" sz="1600" dirty="0" err="1" smtClean="0"/>
              <a:t>Platonus</a:t>
            </a:r>
            <a:r>
              <a:rPr lang="ru-RU" sz="1600" dirty="0" smtClean="0"/>
              <a:t> </a:t>
            </a:r>
          </a:p>
          <a:p>
            <a:pPr lvl="0"/>
            <a:endParaRPr lang="ru-RU" sz="800" dirty="0" smtClean="0"/>
          </a:p>
          <a:p>
            <a:pPr lvl="0"/>
            <a:r>
              <a:rPr lang="ru-RU" sz="1600" dirty="0" smtClean="0"/>
              <a:t>Студент знакомится с оценкой  в Личном кабинете студента.  В случае несогласия имеет право на Апелляцию.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9" name="AutoShape 2" descr="КГУ им.А.Байтурсынова Декана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0" name="Picture 4" descr="День 2D-художников: события 2 декабря - РЕДПОС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100"/>
          <a:stretch/>
        </p:blipFill>
        <p:spPr bwMode="auto">
          <a:xfrm flipH="1">
            <a:off x="240470" y="1628800"/>
            <a:ext cx="2214578" cy="16561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781032" y="4103781"/>
            <a:ext cx="7344815" cy="2592288"/>
            <a:chOff x="611560" y="3861048"/>
            <a:chExt cx="7344815" cy="2592288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17455"/>
            <a:stretch/>
          </p:blipFill>
          <p:spPr bwMode="auto">
            <a:xfrm>
              <a:off x="1191047" y="4045235"/>
              <a:ext cx="6185840" cy="2217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611560" y="3861048"/>
              <a:ext cx="7344815" cy="2592288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 стрелкой 10"/>
            <p:cNvCxnSpPr/>
            <p:nvPr/>
          </p:nvCxnSpPr>
          <p:spPr>
            <a:xfrm>
              <a:off x="785786" y="5429264"/>
              <a:ext cx="642942" cy="1588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27503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2582</TotalTime>
  <Words>1459</Words>
  <Application>Microsoft Office PowerPoint</Application>
  <PresentationFormat>Экран (4:3)</PresentationFormat>
  <Paragraphs>166</Paragraphs>
  <Slides>30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Форматы весенней сессии  - 2021</vt:lpstr>
      <vt:lpstr>Рейтинг семестра. Рейтинг экзамена.  Итоговая оценка по дисциплине. </vt:lpstr>
      <vt:lpstr>Где посмотреть Рейтинг семестра в АИС Platonus ( 1 курс - все студенты; 2 -4 курсы студенты бывшего КГПУ им. У.Султангазина)</vt:lpstr>
      <vt:lpstr>Где посмотреть Рейтинг семестра в АИС СТЭК (студенты 2-5 курсов ОП бывшего КГУ им. А.Байтрсынова) </vt:lpstr>
      <vt:lpstr>Слайд 6</vt:lpstr>
      <vt:lpstr>Слайд 7</vt:lpstr>
      <vt:lpstr>Фрагмент расписания экзаменов</vt:lpstr>
      <vt:lpstr>Слайд 9</vt:lpstr>
      <vt:lpstr>Слайд 10</vt:lpstr>
      <vt:lpstr>Слайд 11</vt:lpstr>
      <vt:lpstr>Что такое прокторинг</vt:lpstr>
      <vt:lpstr>Необходимые условия для работы системы прокторинга</vt:lpstr>
      <vt:lpstr>Шаг 1. Установите последнюю версию браузера  Google Chrome </vt:lpstr>
      <vt:lpstr>Слайд 15</vt:lpstr>
      <vt:lpstr>Шаг 3. Перейдите на сайт системы прокторинга</vt:lpstr>
      <vt:lpstr>Шаг 5. Перейдите на сайт системы прокторинга</vt:lpstr>
      <vt:lpstr>Шаг 6. Нажмите на кнопку Перейти к прокторингу и загрузите свое фото </vt:lpstr>
      <vt:lpstr>Шаг 7. Предоставляем доступ к камере и микрофону</vt:lpstr>
      <vt:lpstr>Шаг 7. Предоставляем доступ к камере и микрофону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и проведение экзаменов по дистанционной технологии в период чрезвычайного положения</dc:title>
  <dc:creator>dist</dc:creator>
  <cp:lastModifiedBy>dist</cp:lastModifiedBy>
  <cp:revision>206</cp:revision>
  <dcterms:created xsi:type="dcterms:W3CDTF">2020-04-13T10:42:46Z</dcterms:created>
  <dcterms:modified xsi:type="dcterms:W3CDTF">2021-04-27T09:15:40Z</dcterms:modified>
</cp:coreProperties>
</file>